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74" r:id="rId5"/>
    <p:sldId id="285" r:id="rId6"/>
    <p:sldId id="259" r:id="rId7"/>
    <p:sldId id="260" r:id="rId8"/>
    <p:sldId id="261" r:id="rId9"/>
    <p:sldId id="262" r:id="rId10"/>
    <p:sldId id="275" r:id="rId11"/>
    <p:sldId id="279" r:id="rId12"/>
    <p:sldId id="276" r:id="rId13"/>
    <p:sldId id="277" r:id="rId14"/>
    <p:sldId id="263" r:id="rId15"/>
    <p:sldId id="264" r:id="rId16"/>
    <p:sldId id="278" r:id="rId17"/>
    <p:sldId id="265" r:id="rId18"/>
    <p:sldId id="266" r:id="rId19"/>
    <p:sldId id="267" r:id="rId20"/>
    <p:sldId id="268" r:id="rId21"/>
    <p:sldId id="282" r:id="rId22"/>
    <p:sldId id="283" r:id="rId23"/>
    <p:sldId id="284" r:id="rId24"/>
    <p:sldId id="269" r:id="rId25"/>
    <p:sldId id="280" r:id="rId26"/>
    <p:sldId id="270" r:id="rId27"/>
    <p:sldId id="281" r:id="rId28"/>
    <p:sldId id="272" r:id="rId29"/>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5" d="100"/>
          <a:sy n="125" d="100"/>
        </p:scale>
        <p:origin x="1194" y="1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4" name="Дата 29"/>
          <p:cNvSpPr>
            <a:spLocks noGrp="1"/>
          </p:cNvSpPr>
          <p:nvPr>
            <p:ph type="dt" sz="half" idx="10"/>
          </p:nvPr>
        </p:nvSpPr>
        <p:spPr/>
        <p:txBody>
          <a:bodyPr/>
          <a:lstStyle>
            <a:lvl1pPr>
              <a:defRPr/>
            </a:lvl1pPr>
          </a:lstStyle>
          <a:p>
            <a:pPr>
              <a:defRPr/>
            </a:pPr>
            <a:fld id="{657E01A8-19FD-4609-AFB4-8BCBE21FF152}" type="datetimeFigureOut">
              <a:rPr lang="ru-RU"/>
              <a:pPr>
                <a:defRPr/>
              </a:pPr>
              <a:t>23.05.2015</a:t>
            </a:fld>
            <a:endParaRPr lang="ru-RU"/>
          </a:p>
        </p:txBody>
      </p:sp>
      <p:sp>
        <p:nvSpPr>
          <p:cNvPr id="5" name="Нижний колонтитул 18"/>
          <p:cNvSpPr>
            <a:spLocks noGrp="1"/>
          </p:cNvSpPr>
          <p:nvPr>
            <p:ph type="ftr" sz="quarter" idx="11"/>
          </p:nvPr>
        </p:nvSpPr>
        <p:spPr/>
        <p:txBody>
          <a:bodyPr/>
          <a:lstStyle>
            <a:lvl1pPr>
              <a:defRPr/>
            </a:lvl1pPr>
          </a:lstStyle>
          <a:p>
            <a:pPr>
              <a:defRPr/>
            </a:pPr>
            <a:endParaRPr lang="ru-RU"/>
          </a:p>
        </p:txBody>
      </p:sp>
      <p:sp>
        <p:nvSpPr>
          <p:cNvPr id="6" name="Номер слайда 26"/>
          <p:cNvSpPr>
            <a:spLocks noGrp="1"/>
          </p:cNvSpPr>
          <p:nvPr>
            <p:ph type="sldNum" sz="quarter" idx="12"/>
          </p:nvPr>
        </p:nvSpPr>
        <p:spPr/>
        <p:txBody>
          <a:bodyPr/>
          <a:lstStyle>
            <a:lvl1pPr>
              <a:defRPr/>
            </a:lvl1pPr>
          </a:lstStyle>
          <a:p>
            <a:pPr>
              <a:defRPr/>
            </a:pPr>
            <a:fld id="{794AF8FD-B172-4B40-A988-400CEFAC9824}"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0DD99A6C-8DDF-4D3E-9ECD-F3841D5AE50E}" type="datetimeFigureOut">
              <a:rPr lang="ru-RU"/>
              <a:pPr>
                <a:defRPr/>
              </a:pPr>
              <a:t>23.05.2015</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A80989C6-5682-4640-AAA2-B5A0326548E0}"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F9010192-C07C-46F4-8FE7-0F3D297B4D80}" type="datetimeFigureOut">
              <a:rPr lang="ru-RU"/>
              <a:pPr>
                <a:defRPr/>
              </a:pPr>
              <a:t>23.05.2015</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95D0AC57-9A2C-4309-B0DC-821C2B844894}"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A66D1DB1-1E49-4535-84A0-9CD0378F15D5}" type="datetimeFigureOut">
              <a:rPr lang="ru-RU"/>
              <a:pPr>
                <a:defRPr/>
              </a:pPr>
              <a:t>23.05.2015</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A28547EB-93EE-4F3D-9C7D-D1511FEDAA85}"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E87A7DA9-16DF-449A-9F0D-E25CFB345B8C}" type="datetimeFigureOut">
              <a:rPr lang="ru-RU"/>
              <a:pPr>
                <a:defRPr/>
              </a:pPr>
              <a:t>23.05.2015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12C9B81-B287-4846-956D-8B46576CAE71}"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lang="ru-RU" smtClean="0"/>
              <a:t>Образец заголовка</a:t>
            </a:r>
            <a:endParaRPr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fld id="{F7D67FD9-82A1-4106-A526-F86563342419}" type="datetimeFigureOut">
              <a:rPr lang="ru-RU"/>
              <a:pPr>
                <a:defRPr/>
              </a:pPr>
              <a:t>23.05.2015</a:t>
            </a:fld>
            <a:endParaRPr lang="ru-RU"/>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pPr>
              <a:defRPr/>
            </a:pPr>
            <a:fld id="{C379427F-874F-4A9E-8C24-6A915F14A357}"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9"/>
          <p:cNvSpPr>
            <a:spLocks noGrp="1"/>
          </p:cNvSpPr>
          <p:nvPr>
            <p:ph type="dt" sz="half" idx="10"/>
          </p:nvPr>
        </p:nvSpPr>
        <p:spPr/>
        <p:txBody>
          <a:bodyPr/>
          <a:lstStyle>
            <a:lvl1pPr>
              <a:defRPr/>
            </a:lvl1pPr>
          </a:lstStyle>
          <a:p>
            <a:pPr>
              <a:defRPr/>
            </a:pPr>
            <a:fld id="{EE0BDFC3-F32E-4668-A21C-19A83F670171}" type="datetimeFigureOut">
              <a:rPr lang="ru-RU"/>
              <a:pPr>
                <a:defRPr/>
              </a:pPr>
              <a:t>23.05.2015</a:t>
            </a:fld>
            <a:endParaRPr lang="ru-RU"/>
          </a:p>
        </p:txBody>
      </p:sp>
      <p:sp>
        <p:nvSpPr>
          <p:cNvPr id="8" name="Нижний колонтитул 21"/>
          <p:cNvSpPr>
            <a:spLocks noGrp="1"/>
          </p:cNvSpPr>
          <p:nvPr>
            <p:ph type="ftr" sz="quarter" idx="11"/>
          </p:nvPr>
        </p:nvSpPr>
        <p:spPr/>
        <p:txBody>
          <a:bodyPr/>
          <a:lstStyle>
            <a:lvl1pPr>
              <a:defRPr/>
            </a:lvl1pPr>
          </a:lstStyle>
          <a:p>
            <a:pPr>
              <a:defRPr/>
            </a:pPr>
            <a:endParaRPr lang="ru-RU"/>
          </a:p>
        </p:txBody>
      </p:sp>
      <p:sp>
        <p:nvSpPr>
          <p:cNvPr id="9" name="Номер слайда 17"/>
          <p:cNvSpPr>
            <a:spLocks noGrp="1"/>
          </p:cNvSpPr>
          <p:nvPr>
            <p:ph type="sldNum" sz="quarter" idx="12"/>
          </p:nvPr>
        </p:nvSpPr>
        <p:spPr/>
        <p:txBody>
          <a:bodyPr/>
          <a:lstStyle>
            <a:lvl1pPr>
              <a:defRPr/>
            </a:lvl1pPr>
          </a:lstStyle>
          <a:p>
            <a:pPr>
              <a:defRPr/>
            </a:pPr>
            <a:fld id="{38BCA772-CB0E-44D2-B628-B282965942DB}"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Дата 9"/>
          <p:cNvSpPr>
            <a:spLocks noGrp="1"/>
          </p:cNvSpPr>
          <p:nvPr>
            <p:ph type="dt" sz="half" idx="10"/>
          </p:nvPr>
        </p:nvSpPr>
        <p:spPr/>
        <p:txBody>
          <a:bodyPr/>
          <a:lstStyle>
            <a:lvl1pPr>
              <a:defRPr/>
            </a:lvl1pPr>
          </a:lstStyle>
          <a:p>
            <a:pPr>
              <a:defRPr/>
            </a:pPr>
            <a:fld id="{27DBE4C1-E90E-4D2B-9C1F-0D195A265FBE}" type="datetimeFigureOut">
              <a:rPr lang="ru-RU"/>
              <a:pPr>
                <a:defRPr/>
              </a:pPr>
              <a:t>23.05.2015</a:t>
            </a:fld>
            <a:endParaRPr lang="ru-RU"/>
          </a:p>
        </p:txBody>
      </p:sp>
      <p:sp>
        <p:nvSpPr>
          <p:cNvPr id="4" name="Нижний колонтитул 21"/>
          <p:cNvSpPr>
            <a:spLocks noGrp="1"/>
          </p:cNvSpPr>
          <p:nvPr>
            <p:ph type="ftr" sz="quarter" idx="11"/>
          </p:nvPr>
        </p:nvSpPr>
        <p:spPr/>
        <p:txBody>
          <a:bodyPr/>
          <a:lstStyle>
            <a:lvl1pPr>
              <a:defRPr/>
            </a:lvl1pPr>
          </a:lstStyle>
          <a:p>
            <a:pPr>
              <a:defRPr/>
            </a:pPr>
            <a:endParaRPr lang="ru-RU"/>
          </a:p>
        </p:txBody>
      </p:sp>
      <p:sp>
        <p:nvSpPr>
          <p:cNvPr id="5" name="Номер слайда 17"/>
          <p:cNvSpPr>
            <a:spLocks noGrp="1"/>
          </p:cNvSpPr>
          <p:nvPr>
            <p:ph type="sldNum" sz="quarter" idx="12"/>
          </p:nvPr>
        </p:nvSpPr>
        <p:spPr/>
        <p:txBody>
          <a:bodyPr/>
          <a:lstStyle>
            <a:lvl1pPr>
              <a:defRPr/>
            </a:lvl1pPr>
          </a:lstStyle>
          <a:p>
            <a:pPr>
              <a:defRPr/>
            </a:pPr>
            <a:fld id="{6671E80C-D133-4DCB-A4A4-4A5F5D4950BE}"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p:cNvSpPr>
            <a:spLocks noGrp="1"/>
          </p:cNvSpPr>
          <p:nvPr>
            <p:ph type="dt" sz="half" idx="10"/>
          </p:nvPr>
        </p:nvSpPr>
        <p:spPr/>
        <p:txBody>
          <a:bodyPr/>
          <a:lstStyle>
            <a:lvl1pPr>
              <a:defRPr/>
            </a:lvl1pPr>
          </a:lstStyle>
          <a:p>
            <a:pPr>
              <a:defRPr/>
            </a:pPr>
            <a:fld id="{9F33B099-F7F2-4FCE-BB45-91AEAA93C989}" type="datetimeFigureOut">
              <a:rPr lang="ru-RU"/>
              <a:pPr>
                <a:defRPr/>
              </a:pPr>
              <a:t>23.05.2015</a:t>
            </a:fld>
            <a:endParaRPr lang="ru-RU"/>
          </a:p>
        </p:txBody>
      </p:sp>
      <p:sp>
        <p:nvSpPr>
          <p:cNvPr id="3" name="Нижний колонтитул 21"/>
          <p:cNvSpPr>
            <a:spLocks noGrp="1"/>
          </p:cNvSpPr>
          <p:nvPr>
            <p:ph type="ftr" sz="quarter" idx="11"/>
          </p:nvPr>
        </p:nvSpPr>
        <p:spPr/>
        <p:txBody>
          <a:bodyPr/>
          <a:lstStyle>
            <a:lvl1pPr>
              <a:defRPr/>
            </a:lvl1pPr>
          </a:lstStyle>
          <a:p>
            <a:pPr>
              <a:defRPr/>
            </a:pPr>
            <a:endParaRPr lang="ru-RU"/>
          </a:p>
        </p:txBody>
      </p:sp>
      <p:sp>
        <p:nvSpPr>
          <p:cNvPr id="4" name="Номер слайда 17"/>
          <p:cNvSpPr>
            <a:spLocks noGrp="1"/>
          </p:cNvSpPr>
          <p:nvPr>
            <p:ph type="sldNum" sz="quarter" idx="12"/>
          </p:nvPr>
        </p:nvSpPr>
        <p:spPr/>
        <p:txBody>
          <a:bodyPr/>
          <a:lstStyle>
            <a:lvl1pPr>
              <a:defRPr/>
            </a:lvl1pPr>
          </a:lstStyle>
          <a:p>
            <a:pPr>
              <a:defRPr/>
            </a:pPr>
            <a:fld id="{EC3F199A-EF01-4D9D-BD16-C9A1946EC9F7}"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fld id="{5F7D9FBD-9A45-4A63-88D5-70036DBE58F8}" type="datetimeFigureOut">
              <a:rPr lang="ru-RU"/>
              <a:pPr>
                <a:defRPr/>
              </a:pPr>
              <a:t>23.05.2015</a:t>
            </a:fld>
            <a:endParaRPr lang="ru-RU"/>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pPr>
              <a:defRPr/>
            </a:pPr>
            <a:fld id="{4416D0B8-E2BE-48F0-AD50-2B7C208BAFD0}"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оугольник с одним вырезанным скругленным углом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ый треугольник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олилиния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Полилиния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Заголовок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ru-RU" smtClean="0"/>
              <a:t>Образец заголовка</a:t>
            </a:r>
            <a:endParaRPr lang="en-US"/>
          </a:p>
        </p:txBody>
      </p:sp>
      <p:sp>
        <p:nvSpPr>
          <p:cNvPr id="4" name="Текст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ru-RU" smtClean="0"/>
              <a:t>Образец текста</a:t>
            </a:r>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ru-RU" noProof="0" smtClean="0"/>
              <a:t>Вставка рисунка</a:t>
            </a:r>
            <a:endParaRPr lang="en-US" noProof="0" dirty="0"/>
          </a:p>
        </p:txBody>
      </p:sp>
      <p:sp>
        <p:nvSpPr>
          <p:cNvPr id="9" name="Дата 4"/>
          <p:cNvSpPr>
            <a:spLocks noGrp="1"/>
          </p:cNvSpPr>
          <p:nvPr>
            <p:ph type="dt" sz="half" idx="10"/>
          </p:nvPr>
        </p:nvSpPr>
        <p:spPr/>
        <p:txBody>
          <a:bodyPr/>
          <a:lstStyle>
            <a:lvl1pPr>
              <a:defRPr/>
            </a:lvl1pPr>
          </a:lstStyle>
          <a:p>
            <a:pPr>
              <a:defRPr/>
            </a:pPr>
            <a:fld id="{F4C9485A-534A-4CEB-A1B2-98430682D072}" type="datetimeFigureOut">
              <a:rPr lang="ru-RU"/>
              <a:pPr>
                <a:defRPr/>
              </a:pPr>
              <a:t>23.05.2015</a:t>
            </a:fld>
            <a:endParaRPr lang="ru-RU"/>
          </a:p>
        </p:txBody>
      </p:sp>
      <p:sp>
        <p:nvSpPr>
          <p:cNvPr id="10" name="Нижний колонтитул 5"/>
          <p:cNvSpPr>
            <a:spLocks noGrp="1"/>
          </p:cNvSpPr>
          <p:nvPr>
            <p:ph type="ftr" sz="quarter" idx="11"/>
          </p:nvPr>
        </p:nvSpPr>
        <p:spPr/>
        <p:txBody>
          <a:bodyPr/>
          <a:lstStyle>
            <a:lvl1pPr>
              <a:defRPr/>
            </a:lvl1pPr>
          </a:lstStyle>
          <a:p>
            <a:pPr>
              <a:defRPr/>
            </a:pPr>
            <a:endParaRPr lang="ru-RU"/>
          </a:p>
        </p:txBody>
      </p:sp>
      <p:sp>
        <p:nvSpPr>
          <p:cNvPr id="11" name="Номер слайда 6"/>
          <p:cNvSpPr>
            <a:spLocks noGrp="1"/>
          </p:cNvSpPr>
          <p:nvPr>
            <p:ph type="sldNum" sz="quarter" idx="12"/>
          </p:nvPr>
        </p:nvSpPr>
        <p:spPr>
          <a:xfrm>
            <a:off x="8077200" y="6356350"/>
            <a:ext cx="609600" cy="365125"/>
          </a:xfrm>
        </p:spPr>
        <p:txBody>
          <a:bodyPr/>
          <a:lstStyle>
            <a:lvl1pPr>
              <a:defRPr/>
            </a:lvl1pPr>
          </a:lstStyle>
          <a:p>
            <a:pPr>
              <a:defRPr/>
            </a:pPr>
            <a:fld id="{C6548930-24F2-41B5-8768-9CAE98A45A52}"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Полилини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Заголовок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ru-RU" smtClean="0"/>
              <a:t>Образец заголовка</a:t>
            </a:r>
            <a:endParaRPr lang="en-US" smtClean="0"/>
          </a:p>
        </p:txBody>
      </p:sp>
      <p:sp>
        <p:nvSpPr>
          <p:cNvPr id="1029" name="Текст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0A36AADE-5E11-45F1-9876-B21EF0958296}" type="datetimeFigureOut">
              <a:rPr lang="ru-RU"/>
              <a:pPr>
                <a:defRPr/>
              </a:pPr>
              <a:t>23.05.2015</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C176A724-6B0F-45F0-931D-9FF771FC53FA}" type="slidenum">
              <a:rPr lang="ru-RU"/>
              <a:pPr>
                <a:defRPr/>
              </a:pPr>
              <a:t>‹#›</a:t>
            </a:fld>
            <a:endParaRPr lang="ru-RU"/>
          </a:p>
        </p:txBody>
      </p:sp>
      <p:grpSp>
        <p:nvGrpSpPr>
          <p:cNvPr id="1033" name="Группа 1"/>
          <p:cNvGrpSpPr>
            <a:grpSpLocks/>
          </p:cNvGrpSpPr>
          <p:nvPr/>
        </p:nvGrpSpPr>
        <p:grpSpPr bwMode="auto">
          <a:xfrm>
            <a:off x="-19050" y="203200"/>
            <a:ext cx="9180513" cy="647700"/>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83" r:id="rId1"/>
    <p:sldLayoutId id="2147483675" r:id="rId2"/>
    <p:sldLayoutId id="2147483684" r:id="rId3"/>
    <p:sldLayoutId id="2147483676" r:id="rId4"/>
    <p:sldLayoutId id="2147483677" r:id="rId5"/>
    <p:sldLayoutId id="2147483678" r:id="rId6"/>
    <p:sldLayoutId id="2147483679" r:id="rId7"/>
    <p:sldLayoutId id="2147483680" r:id="rId8"/>
    <p:sldLayoutId id="2147483685" r:id="rId9"/>
    <p:sldLayoutId id="2147483681" r:id="rId10"/>
    <p:sldLayoutId id="2147483682"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fontAlgn="auto">
              <a:spcAft>
                <a:spcPts val="0"/>
              </a:spcAft>
              <a:defRPr/>
            </a:pPr>
            <a:r>
              <a:rPr lang="ru-RU" dirty="0" smtClean="0"/>
              <a:t>Работа с сопротивлениями клиентов на соционической диагностике в стиле коучинг</a:t>
            </a:r>
            <a:endParaRPr lang="ru-RU" dirty="0"/>
          </a:p>
        </p:txBody>
      </p:sp>
      <p:sp>
        <p:nvSpPr>
          <p:cNvPr id="3" name="Подзаголовок 2"/>
          <p:cNvSpPr>
            <a:spLocks noGrp="1"/>
          </p:cNvSpPr>
          <p:nvPr>
            <p:ph type="subTitle" idx="1"/>
          </p:nvPr>
        </p:nvSpPr>
        <p:spPr>
          <a:xfrm>
            <a:off x="533400" y="3228975"/>
            <a:ext cx="7854950" cy="3629025"/>
          </a:xfrm>
        </p:spPr>
        <p:txBody>
          <a:bodyPr>
            <a:normAutofit/>
          </a:bodyPr>
          <a:lstStyle/>
          <a:p>
            <a:pPr marR="0">
              <a:lnSpc>
                <a:spcPct val="80000"/>
              </a:lnSpc>
            </a:pPr>
            <a:endParaRPr lang="ru-RU" sz="2400" dirty="0" smtClean="0"/>
          </a:p>
          <a:p>
            <a:pPr marR="0">
              <a:lnSpc>
                <a:spcPct val="80000"/>
              </a:lnSpc>
            </a:pPr>
            <a:r>
              <a:rPr lang="ru-RU" sz="2400" dirty="0" smtClean="0"/>
              <a:t>Ирина Белецкая,</a:t>
            </a:r>
          </a:p>
          <a:p>
            <a:pPr marR="0">
              <a:lnSpc>
                <a:spcPct val="80000"/>
              </a:lnSpc>
            </a:pPr>
            <a:endParaRPr lang="en-US" sz="1600" dirty="0" smtClean="0"/>
          </a:p>
          <a:p>
            <a:pPr marR="0">
              <a:lnSpc>
                <a:spcPct val="80000"/>
              </a:lnSpc>
            </a:pPr>
            <a:r>
              <a:rPr lang="ru-RU" sz="1600" dirty="0" smtClean="0"/>
              <a:t>Центр </a:t>
            </a:r>
            <a:r>
              <a:rPr lang="en-US" sz="1600" dirty="0" smtClean="0"/>
              <a:t>NewTraining.Ru</a:t>
            </a:r>
            <a:endParaRPr lang="ru-RU" sz="1600" dirty="0" smtClean="0"/>
          </a:p>
          <a:p>
            <a:pPr marR="0">
              <a:lnSpc>
                <a:spcPct val="80000"/>
              </a:lnSpc>
            </a:pPr>
            <a:endParaRPr lang="ru-RU" sz="2400" dirty="0" smtClean="0"/>
          </a:p>
          <a:p>
            <a:pPr marR="0">
              <a:lnSpc>
                <a:spcPct val="80000"/>
              </a:lnSpc>
            </a:pPr>
            <a:endParaRPr lang="ru-RU" sz="2400" dirty="0" smtClean="0"/>
          </a:p>
          <a:p>
            <a:pPr marR="0">
              <a:lnSpc>
                <a:spcPct val="80000"/>
              </a:lnSpc>
            </a:pPr>
            <a:endParaRPr lang="ru-RU" sz="2400" dirty="0" smtClean="0"/>
          </a:p>
          <a:p>
            <a:pPr marR="0">
              <a:lnSpc>
                <a:spcPct val="80000"/>
              </a:lnSpc>
            </a:pPr>
            <a:endParaRPr lang="ru-RU" sz="2400" dirty="0" smtClean="0"/>
          </a:p>
          <a:p>
            <a:pPr marR="0">
              <a:lnSpc>
                <a:spcPct val="80000"/>
              </a:lnSpc>
            </a:pPr>
            <a:endParaRPr lang="ru-RU" sz="2400" dirty="0" smtClean="0"/>
          </a:p>
          <a:p>
            <a:pPr marR="0" algn="ctr">
              <a:lnSpc>
                <a:spcPct val="80000"/>
              </a:lnSpc>
            </a:pPr>
            <a:r>
              <a:rPr lang="ru-RU" sz="2400" dirty="0" smtClean="0"/>
              <a:t>Москва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a:xfrm>
            <a:off x="0" y="0"/>
            <a:ext cx="9144000" cy="642938"/>
          </a:xfrm>
        </p:spPr>
        <p:txBody>
          <a:bodyPr/>
          <a:lstStyle/>
          <a:p>
            <a:pPr algn="ctr"/>
            <a:r>
              <a:rPr lang="ru-RU" sz="4200" dirty="0" smtClean="0"/>
              <a:t>Профессиональная позиция диагноста1</a:t>
            </a:r>
          </a:p>
        </p:txBody>
      </p:sp>
      <p:sp>
        <p:nvSpPr>
          <p:cNvPr id="3" name="Содержимое 2"/>
          <p:cNvSpPr>
            <a:spLocks noGrp="1"/>
          </p:cNvSpPr>
          <p:nvPr>
            <p:ph idx="1"/>
          </p:nvPr>
        </p:nvSpPr>
        <p:spPr>
          <a:xfrm>
            <a:off x="214313" y="714375"/>
            <a:ext cx="8715375" cy="6143625"/>
          </a:xfrm>
        </p:spPr>
        <p:txBody>
          <a:bodyPr>
            <a:normAutofit lnSpcReduction="10000"/>
          </a:bodyPr>
          <a:lstStyle/>
          <a:p>
            <a:pPr marL="640080" lvl="1" indent="-246888" fontAlgn="auto">
              <a:spcAft>
                <a:spcPts val="0"/>
              </a:spcAft>
              <a:buFont typeface="Wingdings 2"/>
              <a:buChar char=""/>
              <a:defRPr/>
            </a:pPr>
            <a:r>
              <a:rPr lang="ru-RU" dirty="0" smtClean="0"/>
              <a:t>Занимая позицию диагноста, т.е. садясь в это кресло ( в буквальном или переносном смысле), важно помнить, что вы сидите в нем только потому, что у вашего клиента есть проблема: он чего-то не может самостоятельно (в частности, определить свой соционический тип) и ждет вашей помощи.</a:t>
            </a:r>
          </a:p>
          <a:p>
            <a:pPr marL="640080" lvl="1" indent="-246888" fontAlgn="auto">
              <a:spcAft>
                <a:spcPts val="0"/>
              </a:spcAft>
              <a:buFont typeface="Wingdings 2"/>
              <a:buChar char=""/>
              <a:defRPr/>
            </a:pPr>
            <a:r>
              <a:rPr lang="ru-RU" dirty="0" smtClean="0"/>
              <a:t>Вы здесь ради клиента. И не для чего другого. Поэтому постарайтесь отставить в сторону все остальные свои мотивы – любопытный случай, интересный клиент, исследование способов реагирования, наработка навыка и т.д. – потому что диагностика в этом случае легко может превратиться в использование  клиента и злоупотребление его доверием. </a:t>
            </a:r>
            <a:r>
              <a:rPr lang="ru-RU" b="1" dirty="0" smtClean="0">
                <a:solidFill>
                  <a:srgbClr val="C00000"/>
                </a:solidFill>
              </a:rPr>
              <a:t>Если для вас не очевидно, почему это плохо, задайте себе вопрос: «А хотел бы я быть не человеком, которому помогают решить его проблему, а подопытным кроликом? Или исследовательским материалом?»</a:t>
            </a:r>
            <a:endParaRPr lang="ru-RU" b="1" dirty="0">
              <a:solidFill>
                <a:srgbClr val="C00000"/>
              </a:solidFill>
            </a:endParaRPr>
          </a:p>
        </p:txBody>
      </p:sp>
    </p:spTree>
    <p:extLst>
      <p:ext uri="{BB962C8B-B14F-4D97-AF65-F5344CB8AC3E}">
        <p14:creationId xmlns:p14="http://schemas.microsoft.com/office/powerpoint/2010/main" val="1636056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a:xfrm>
            <a:off x="0" y="0"/>
            <a:ext cx="9144000" cy="642938"/>
          </a:xfrm>
        </p:spPr>
        <p:txBody>
          <a:bodyPr/>
          <a:lstStyle/>
          <a:p>
            <a:pPr algn="ctr"/>
            <a:r>
              <a:rPr lang="ru-RU" sz="4200" dirty="0" smtClean="0"/>
              <a:t>Профессиональная позиция диагноста2</a:t>
            </a:r>
          </a:p>
        </p:txBody>
      </p:sp>
      <p:sp>
        <p:nvSpPr>
          <p:cNvPr id="3" name="Содержимое 2"/>
          <p:cNvSpPr>
            <a:spLocks noGrp="1"/>
          </p:cNvSpPr>
          <p:nvPr>
            <p:ph idx="1"/>
          </p:nvPr>
        </p:nvSpPr>
        <p:spPr>
          <a:xfrm>
            <a:off x="214313" y="714375"/>
            <a:ext cx="8715375" cy="6143625"/>
          </a:xfrm>
        </p:spPr>
        <p:txBody>
          <a:bodyPr>
            <a:normAutofit/>
          </a:bodyPr>
          <a:lstStyle/>
          <a:p>
            <a:pPr marL="640080" lvl="1" indent="-246888" fontAlgn="auto">
              <a:spcAft>
                <a:spcPts val="0"/>
              </a:spcAft>
              <a:buFont typeface="Wingdings 2"/>
              <a:buChar char=""/>
              <a:defRPr/>
            </a:pPr>
            <a:r>
              <a:rPr lang="ru-RU" dirty="0" smtClean="0"/>
              <a:t>Сопротивление – абсолютно нормальная часть любого процесса изменений. В том числе – процесса принятия новой версии ТИМа. Оно выполняет охранную функцию, защищая нас от принятия опасных и необдуманных решений, которые могут привести к разрушительным для нашей жизни последствиям: потери лица, потери значимых отношений, потери профессионального статуса.</a:t>
            </a:r>
          </a:p>
          <a:p>
            <a:pPr marL="640080" lvl="1" indent="-246888" fontAlgn="auto">
              <a:spcAft>
                <a:spcPts val="0"/>
              </a:spcAft>
              <a:buFont typeface="Wingdings 2"/>
              <a:buChar char=""/>
              <a:defRPr/>
            </a:pPr>
            <a:r>
              <a:rPr lang="ru-RU" dirty="0" smtClean="0"/>
              <a:t>Сопротивление становится деструктивным, когда оно блокирует возможность поступления  и обработки новой информации для запуска процесса ЛЮБЫХ изменений</a:t>
            </a:r>
          </a:p>
          <a:p>
            <a:pPr marL="640080" lvl="1" indent="-246888" fontAlgn="auto">
              <a:spcAft>
                <a:spcPts val="0"/>
              </a:spcAft>
              <a:buFont typeface="Wingdings 2"/>
              <a:buChar char=""/>
              <a:defRPr/>
            </a:pPr>
            <a:r>
              <a:rPr lang="ru-RU" dirty="0" smtClean="0"/>
              <a:t>Диагносту важно знать, что в процессе диагностики ТИМа он скорее всего столкнется с сопротивлением, и не воспринимать это сопротивление на свой счет. Как говорится, назвался груздем…</a:t>
            </a:r>
            <a:endParaRPr lang="ru-RU" dirty="0"/>
          </a:p>
        </p:txBody>
      </p:sp>
    </p:spTree>
    <p:extLst>
      <p:ext uri="{BB962C8B-B14F-4D97-AF65-F5344CB8AC3E}">
        <p14:creationId xmlns:p14="http://schemas.microsoft.com/office/powerpoint/2010/main" val="3605855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a:xfrm>
            <a:off x="0" y="0"/>
            <a:ext cx="9144000" cy="642938"/>
          </a:xfrm>
        </p:spPr>
        <p:txBody>
          <a:bodyPr/>
          <a:lstStyle/>
          <a:p>
            <a:pPr algn="ctr"/>
            <a:r>
              <a:rPr lang="ru-RU" sz="4200" dirty="0" smtClean="0"/>
              <a:t>Профессиональная позиция диагноста3</a:t>
            </a:r>
          </a:p>
        </p:txBody>
      </p:sp>
      <p:sp>
        <p:nvSpPr>
          <p:cNvPr id="3" name="Содержимое 2"/>
          <p:cNvSpPr>
            <a:spLocks noGrp="1"/>
          </p:cNvSpPr>
          <p:nvPr>
            <p:ph idx="1"/>
          </p:nvPr>
        </p:nvSpPr>
        <p:spPr>
          <a:xfrm>
            <a:off x="214313" y="714375"/>
            <a:ext cx="8715375" cy="6143625"/>
          </a:xfrm>
        </p:spPr>
        <p:txBody>
          <a:bodyPr>
            <a:normAutofit/>
          </a:bodyPr>
          <a:lstStyle/>
          <a:p>
            <a:pPr marL="640080" lvl="1" indent="-246888" fontAlgn="auto">
              <a:spcAft>
                <a:spcPts val="0"/>
              </a:spcAft>
              <a:buFont typeface="Wingdings 2"/>
              <a:buChar char=""/>
              <a:defRPr/>
            </a:pPr>
            <a:r>
              <a:rPr lang="ru-RU" dirty="0" smtClean="0"/>
              <a:t>В процессе диагностики важно дать пространство сопротивлению. Это означает, что необходимо показать клиенту, что вы видите его сопротивление и понимаете, что оно для него означает (защита ценного).</a:t>
            </a:r>
          </a:p>
          <a:p>
            <a:pPr marL="640080" lvl="1" indent="-246888" fontAlgn="auto">
              <a:spcAft>
                <a:spcPts val="0"/>
              </a:spcAft>
              <a:buFont typeface="Wingdings 2"/>
              <a:buChar char=""/>
              <a:defRPr/>
            </a:pPr>
            <a:r>
              <a:rPr lang="ru-RU" dirty="0" smtClean="0"/>
              <a:t>Избавленный от необходимости сопротивляться дальше, клиент либо начнет вместе с вами анализировать вашу версию ТИМа, либо откажется от этого. И это его решение уже не будет сопротивлением.</a:t>
            </a:r>
          </a:p>
          <a:p>
            <a:pPr marL="640080" lvl="1" indent="-246888" fontAlgn="auto">
              <a:spcAft>
                <a:spcPts val="0"/>
              </a:spcAft>
              <a:buFont typeface="Wingdings 2"/>
              <a:buChar char=""/>
              <a:defRPr/>
            </a:pPr>
            <a:r>
              <a:rPr lang="ru-RU" dirty="0" smtClean="0"/>
              <a:t>Пожалуйста, помните, что клиент примет единственно верное для него в его обстоятельствах решение. Даже если вы с ним не согласны и не вполне понимаете, почему решение именно такое.</a:t>
            </a:r>
          </a:p>
        </p:txBody>
      </p:sp>
    </p:spTree>
    <p:extLst>
      <p:ext uri="{BB962C8B-B14F-4D97-AF65-F5344CB8AC3E}">
        <p14:creationId xmlns:p14="http://schemas.microsoft.com/office/powerpoint/2010/main" val="703549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a:xfrm>
            <a:off x="0" y="0"/>
            <a:ext cx="9144000" cy="642938"/>
          </a:xfrm>
        </p:spPr>
        <p:txBody>
          <a:bodyPr/>
          <a:lstStyle/>
          <a:p>
            <a:pPr algn="ctr"/>
            <a:r>
              <a:rPr lang="ru-RU" sz="4200" dirty="0" smtClean="0"/>
              <a:t>Профессиональная позиция диагноста4</a:t>
            </a:r>
          </a:p>
        </p:txBody>
      </p:sp>
      <p:sp>
        <p:nvSpPr>
          <p:cNvPr id="3" name="Содержимое 2"/>
          <p:cNvSpPr>
            <a:spLocks noGrp="1"/>
          </p:cNvSpPr>
          <p:nvPr>
            <p:ph idx="1"/>
          </p:nvPr>
        </p:nvSpPr>
        <p:spPr>
          <a:xfrm>
            <a:off x="214313" y="714375"/>
            <a:ext cx="8715375" cy="6143625"/>
          </a:xfrm>
        </p:spPr>
        <p:txBody>
          <a:bodyPr>
            <a:normAutofit fontScale="92500"/>
          </a:bodyPr>
          <a:lstStyle/>
          <a:p>
            <a:pPr marL="640080" lvl="1" indent="-246888" fontAlgn="auto">
              <a:spcAft>
                <a:spcPts val="0"/>
              </a:spcAft>
              <a:buFont typeface="Wingdings 2"/>
              <a:buChar char=""/>
              <a:defRPr/>
            </a:pPr>
            <a:r>
              <a:rPr lang="ru-RU" dirty="0" smtClean="0"/>
              <a:t>Диагност может двигаться вперед в прояснении версии лишь в тех границах, в которых клиент </a:t>
            </a:r>
            <a:r>
              <a:rPr lang="ru-RU" b="1" dirty="0" smtClean="0">
                <a:solidFill>
                  <a:srgbClr val="C00000"/>
                </a:solidFill>
              </a:rPr>
              <a:t>может</a:t>
            </a:r>
            <a:r>
              <a:rPr lang="ru-RU" dirty="0" smtClean="0"/>
              <a:t> в этом  участвовать. Если вы чувствуете, что типируемый сопротивляется вашим объяснениям, оставьте ему свободу разобраться в вашей версии самому.</a:t>
            </a:r>
          </a:p>
          <a:p>
            <a:pPr marL="640080" lvl="1" indent="-246888" fontAlgn="auto">
              <a:spcAft>
                <a:spcPts val="0"/>
              </a:spcAft>
              <a:buFont typeface="Wingdings 2"/>
              <a:buChar char=""/>
              <a:defRPr/>
            </a:pPr>
            <a:r>
              <a:rPr lang="ru-RU" dirty="0" smtClean="0"/>
              <a:t>Диагност должен быть предельно собран и осознан на всех этапах диагностики (а не только во время типирования). Не стоит при объяснении ломиться в закрытую дверь в попытке причинить непоправимую пользу  </a:t>
            </a:r>
            <a:r>
              <a:rPr lang="ru-RU" dirty="0" smtClean="0">
                <a:sym typeface="Wingdings" pitchFamily="2" charset="2"/>
              </a:rPr>
              <a:t>. Можно сообщить клиенту о том, что вы видите, что его дверь закрыта и подождать, когда он сам захочет ее открыть.</a:t>
            </a:r>
          </a:p>
          <a:p>
            <a:pPr marL="640080" lvl="1" indent="-246888" fontAlgn="auto">
              <a:spcAft>
                <a:spcPts val="0"/>
              </a:spcAft>
              <a:buFont typeface="Wingdings 2"/>
              <a:buChar char=""/>
              <a:defRPr/>
            </a:pPr>
            <a:r>
              <a:rPr lang="ru-RU" dirty="0" smtClean="0">
                <a:sym typeface="Wingdings" pitchFamily="2" charset="2"/>
              </a:rPr>
              <a:t>Обычно диагностика считается успешной, если клиент и диагност пришли к единому пониманию версии ТИМа клиента. А что означает успех диагностики для вас, как для типировщика? За что вы можете себя похвалить по окончании процесса, даже если клиент не согласился с вашей версией?</a:t>
            </a:r>
            <a:endParaRPr lang="ru-RU" dirty="0"/>
          </a:p>
        </p:txBody>
      </p:sp>
    </p:spTree>
    <p:extLst>
      <p:ext uri="{BB962C8B-B14F-4D97-AF65-F5344CB8AC3E}">
        <p14:creationId xmlns:p14="http://schemas.microsoft.com/office/powerpoint/2010/main" val="2958427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title"/>
          </p:nvPr>
        </p:nvSpPr>
        <p:spPr>
          <a:xfrm>
            <a:off x="0" y="0"/>
            <a:ext cx="9144000" cy="642938"/>
          </a:xfrm>
        </p:spPr>
        <p:txBody>
          <a:bodyPr/>
          <a:lstStyle/>
          <a:p>
            <a:pPr algn="ctr"/>
            <a:r>
              <a:rPr lang="ru-RU" sz="4200" smtClean="0"/>
              <a:t>Сила Я</a:t>
            </a:r>
          </a:p>
        </p:txBody>
      </p:sp>
      <p:sp>
        <p:nvSpPr>
          <p:cNvPr id="3" name="Содержимое 2"/>
          <p:cNvSpPr>
            <a:spLocks noGrp="1"/>
          </p:cNvSpPr>
          <p:nvPr>
            <p:ph idx="1"/>
          </p:nvPr>
        </p:nvSpPr>
        <p:spPr>
          <a:xfrm>
            <a:off x="214313" y="714375"/>
            <a:ext cx="8715375" cy="6143625"/>
          </a:xfrm>
        </p:spPr>
        <p:txBody>
          <a:bodyPr>
            <a:normAutofit fontScale="85000" lnSpcReduction="10000"/>
          </a:bodyPr>
          <a:lstStyle/>
          <a:p>
            <a:pPr marL="274320" indent="-274320" fontAlgn="auto">
              <a:spcAft>
                <a:spcPts val="0"/>
              </a:spcAft>
              <a:buClr>
                <a:schemeClr val="accent3"/>
              </a:buClr>
              <a:buFont typeface="Wingdings 2"/>
              <a:buNone/>
              <a:defRPr/>
            </a:pPr>
            <a:r>
              <a:rPr lang="ru-RU" sz="2800" dirty="0" smtClean="0"/>
              <a:t>Каким будет результат внутреннего конфликта клиента в процессе диагностики, в какую сторону повернется человек – в сторону нового, открывающего скрытые до сих пор возможности, или в сторону старого и привычного, зависит от наличия в прошлом опыта изменений себя и от силы Я, направленной на преодоление сопротивления. Сила Я определяется степенью сформированности у личности следующих убеждений (для примера продиагностируйте сами себя </a:t>
            </a:r>
            <a:r>
              <a:rPr lang="ru-RU" sz="2800" dirty="0" smtClean="0">
                <a:sym typeface="Wingdings"/>
              </a:rPr>
              <a:t></a:t>
            </a:r>
            <a:r>
              <a:rPr lang="ru-RU" sz="2800" dirty="0" smtClean="0"/>
              <a:t>)</a:t>
            </a:r>
          </a:p>
          <a:p>
            <a:pPr marL="274320" indent="-274320" fontAlgn="auto">
              <a:spcAft>
                <a:spcPts val="0"/>
              </a:spcAft>
              <a:buClr>
                <a:schemeClr val="accent3"/>
              </a:buClr>
              <a:buFont typeface="Wingdings 2"/>
              <a:buNone/>
              <a:defRPr/>
            </a:pPr>
            <a:endParaRPr lang="ru-RU" sz="2400" dirty="0" smtClean="0"/>
          </a:p>
          <a:p>
            <a:pPr marL="274320" indent="-274320" fontAlgn="auto">
              <a:spcAft>
                <a:spcPts val="0"/>
              </a:spcAft>
              <a:buClr>
                <a:schemeClr val="accent3"/>
              </a:buClr>
              <a:buFont typeface="Wingdings 2"/>
              <a:buChar char=""/>
              <a:defRPr/>
            </a:pPr>
            <a:r>
              <a:rPr lang="ru-RU" sz="2800" dirty="0" smtClean="0">
                <a:solidFill>
                  <a:srgbClr val="0070C0"/>
                </a:solidFill>
              </a:rPr>
              <a:t>Окружающий мир – доброжелателен.</a:t>
            </a:r>
            <a:endParaRPr lang="ru-RU" sz="2400" dirty="0" smtClean="0">
              <a:solidFill>
                <a:srgbClr val="0070C0"/>
              </a:solidFill>
            </a:endParaRPr>
          </a:p>
          <a:p>
            <a:pPr marL="274320" indent="-274320" fontAlgn="auto">
              <a:spcAft>
                <a:spcPts val="0"/>
              </a:spcAft>
              <a:buClr>
                <a:schemeClr val="accent3"/>
              </a:buClr>
              <a:buFont typeface="Wingdings 2"/>
              <a:buChar char=""/>
              <a:defRPr/>
            </a:pPr>
            <a:r>
              <a:rPr lang="ru-RU" sz="2800" dirty="0" smtClean="0">
                <a:solidFill>
                  <a:srgbClr val="0070C0"/>
                </a:solidFill>
              </a:rPr>
              <a:t>Мир справедлив</a:t>
            </a:r>
            <a:endParaRPr lang="ru-RU" sz="2400" dirty="0" smtClean="0">
              <a:solidFill>
                <a:srgbClr val="0070C0"/>
              </a:solidFill>
            </a:endParaRPr>
          </a:p>
          <a:p>
            <a:pPr marL="274320" indent="-274320" fontAlgn="auto">
              <a:spcAft>
                <a:spcPts val="0"/>
              </a:spcAft>
              <a:buClr>
                <a:schemeClr val="accent3"/>
              </a:buClr>
              <a:buFont typeface="Wingdings 2"/>
              <a:buChar char=""/>
              <a:defRPr/>
            </a:pPr>
            <a:r>
              <a:rPr lang="ru-RU" sz="2800" dirty="0" smtClean="0">
                <a:solidFill>
                  <a:srgbClr val="0070C0"/>
                </a:solidFill>
              </a:rPr>
              <a:t>Я ценен и значим для мира. Я хороший и достойный человек.</a:t>
            </a:r>
            <a:endParaRPr lang="ru-RU" sz="2400" dirty="0" smtClean="0">
              <a:solidFill>
                <a:srgbClr val="0070C0"/>
              </a:solidFill>
            </a:endParaRPr>
          </a:p>
          <a:p>
            <a:pPr marL="274320" indent="-274320" fontAlgn="auto">
              <a:spcAft>
                <a:spcPts val="0"/>
              </a:spcAft>
              <a:buClr>
                <a:schemeClr val="accent3"/>
              </a:buClr>
              <a:buFont typeface="Wingdings 2"/>
              <a:buChar char=""/>
              <a:defRPr/>
            </a:pPr>
            <a:r>
              <a:rPr lang="ru-RU" sz="2800" dirty="0" smtClean="0">
                <a:solidFill>
                  <a:srgbClr val="0070C0"/>
                </a:solidFill>
              </a:rPr>
              <a:t>Я могу контролировать ситуацию.</a:t>
            </a:r>
            <a:endParaRPr lang="ru-RU" sz="2400" dirty="0" smtClean="0">
              <a:solidFill>
                <a:srgbClr val="0070C0"/>
              </a:solidFill>
            </a:endParaRPr>
          </a:p>
          <a:p>
            <a:pPr marL="274320" indent="-274320" fontAlgn="auto">
              <a:spcAft>
                <a:spcPts val="0"/>
              </a:spcAft>
              <a:buClr>
                <a:schemeClr val="accent3"/>
              </a:buClr>
              <a:buFont typeface="Wingdings 2"/>
              <a:buChar char=""/>
              <a:defRPr/>
            </a:pPr>
            <a:r>
              <a:rPr lang="ru-RU" sz="2800" dirty="0" smtClean="0">
                <a:solidFill>
                  <a:srgbClr val="0070C0"/>
                </a:solidFill>
              </a:rPr>
              <a:t>Все события, происходящие в мире не случайны. Роль случая – минимальна.</a:t>
            </a:r>
            <a:endParaRPr lang="ru-RU" sz="2400" dirty="0" smtClean="0">
              <a:solidFill>
                <a:srgbClr val="0070C0"/>
              </a:solidFill>
            </a:endParaRPr>
          </a:p>
          <a:p>
            <a:pPr marL="640080" lvl="1" indent="-246888" fontAlgn="auto">
              <a:spcAft>
                <a:spcPts val="0"/>
              </a:spcAft>
              <a:buFont typeface="Wingdings 2"/>
              <a:buNone/>
              <a:defRPr/>
            </a:pPr>
            <a:endParaRPr lang="ru-RU"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a:xfrm>
            <a:off x="0" y="0"/>
            <a:ext cx="9144000" cy="642938"/>
          </a:xfrm>
        </p:spPr>
        <p:txBody>
          <a:bodyPr/>
          <a:lstStyle/>
          <a:p>
            <a:pPr algn="ctr"/>
            <a:r>
              <a:rPr lang="ru-RU" sz="4200" dirty="0" smtClean="0"/>
              <a:t>Сложности работы с сопротивлениями1</a:t>
            </a:r>
          </a:p>
        </p:txBody>
      </p:sp>
      <p:sp>
        <p:nvSpPr>
          <p:cNvPr id="3" name="Содержимое 2"/>
          <p:cNvSpPr>
            <a:spLocks noGrp="1"/>
          </p:cNvSpPr>
          <p:nvPr>
            <p:ph idx="1"/>
          </p:nvPr>
        </p:nvSpPr>
        <p:spPr>
          <a:xfrm>
            <a:off x="107504" y="548680"/>
            <a:ext cx="8715375" cy="6143625"/>
          </a:xfrm>
        </p:spPr>
        <p:txBody>
          <a:bodyPr>
            <a:normAutofit fontScale="92500"/>
          </a:bodyPr>
          <a:lstStyle/>
          <a:p>
            <a:pPr marL="640080" lvl="1" indent="-246888" fontAlgn="auto">
              <a:spcAft>
                <a:spcPts val="0"/>
              </a:spcAft>
              <a:buFont typeface="Wingdings 2"/>
              <a:buChar char=""/>
              <a:defRPr/>
            </a:pPr>
            <a:r>
              <a:rPr lang="ru-RU" dirty="0" smtClean="0"/>
              <a:t>Человек редко осознает их как таковые, он просто непродуктивен, ходит по кругу или чувствует себя вялым, усталым, обескураженным. </a:t>
            </a:r>
            <a:endParaRPr lang="ru-RU" sz="2200" dirty="0" smtClean="0"/>
          </a:p>
          <a:p>
            <a:pPr marL="640080" lvl="1" indent="-246888" fontAlgn="auto">
              <a:spcAft>
                <a:spcPts val="0"/>
              </a:spcAft>
              <a:buFont typeface="Wingdings 2"/>
              <a:buChar char=""/>
              <a:defRPr/>
            </a:pPr>
            <a:r>
              <a:rPr lang="ru-RU" dirty="0" smtClean="0"/>
              <a:t>Защитные механизмы срабатывают не только тогда, когда соответствующие области уже задеты, но и тогда, когда у человека возникает ощущение, что его убеждения под угрозой, кто-то приближается к его сокровенным областям. Сопротивления возникают при появлении, казалось бы, совершенно безобидных тем, которые, вроде бы, и не должны возбуждать никаких сильных чувств. </a:t>
            </a:r>
            <a:endParaRPr lang="ru-RU" sz="2200" dirty="0" smtClean="0"/>
          </a:p>
          <a:p>
            <a:pPr marL="640080" lvl="1" indent="-246888" fontAlgn="auto">
              <a:spcAft>
                <a:spcPts val="0"/>
              </a:spcAft>
              <a:buFont typeface="Wingdings 2"/>
              <a:buChar char=""/>
              <a:defRPr/>
            </a:pPr>
            <a:r>
              <a:rPr lang="ru-RU" dirty="0" smtClean="0"/>
              <a:t>Степень защитной реакции прямо пропорциональна значимости убеждения.</a:t>
            </a:r>
            <a:endParaRPr lang="ru-RU" sz="2200" dirty="0" smtClean="0"/>
          </a:p>
          <a:p>
            <a:pPr marL="640080" lvl="1" indent="-246888" fontAlgn="auto">
              <a:spcAft>
                <a:spcPts val="0"/>
              </a:spcAft>
              <a:buFont typeface="Wingdings 2"/>
              <a:buChar char=""/>
              <a:defRPr/>
            </a:pPr>
            <a:r>
              <a:rPr lang="ru-RU" dirty="0" smtClean="0"/>
              <a:t>Как только какой-либо из мотивов человека будет поставлен под сомнение, у него тут же может развиться чувство безнадежности, апатия, т.е. он перейдет в </a:t>
            </a:r>
            <a:r>
              <a:rPr lang="ru-RU" dirty="0" err="1" smtClean="0"/>
              <a:t>нересурсное</a:t>
            </a:r>
            <a:r>
              <a:rPr lang="ru-RU" dirty="0" smtClean="0"/>
              <a:t> состояние.</a:t>
            </a:r>
            <a:endParaRPr lang="ru-RU" sz="2200" dirty="0" smtClean="0"/>
          </a:p>
          <a:p>
            <a:pPr marL="274320" indent="-274320" fontAlgn="auto">
              <a:spcAft>
                <a:spcPts val="0"/>
              </a:spcAft>
              <a:buClr>
                <a:schemeClr val="accent3"/>
              </a:buClr>
              <a:buFont typeface="Wingdings 2"/>
              <a:buNone/>
              <a:defRPr/>
            </a:pPr>
            <a:r>
              <a:rPr lang="ru-RU" sz="2800" dirty="0" smtClean="0"/>
              <a:t> </a:t>
            </a:r>
            <a:endParaRPr lang="ru-RU" sz="2400" dirty="0" smtClean="0"/>
          </a:p>
          <a:p>
            <a:pPr marL="640080" lvl="1" indent="-246888" fontAlgn="auto">
              <a:spcAft>
                <a:spcPts val="0"/>
              </a:spcAft>
              <a:buFont typeface="Wingdings 2"/>
              <a:buNone/>
              <a:defRPr/>
            </a:pPr>
            <a:endParaRPr lang="ru-RU"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a:xfrm>
            <a:off x="0" y="0"/>
            <a:ext cx="9144000" cy="642938"/>
          </a:xfrm>
        </p:spPr>
        <p:txBody>
          <a:bodyPr/>
          <a:lstStyle/>
          <a:p>
            <a:pPr algn="ctr"/>
            <a:r>
              <a:rPr lang="ru-RU" sz="4200" dirty="0" smtClean="0"/>
              <a:t>Сложности работы с сопротивлениями2</a:t>
            </a:r>
          </a:p>
        </p:txBody>
      </p:sp>
      <p:sp>
        <p:nvSpPr>
          <p:cNvPr id="3" name="Содержимое 2"/>
          <p:cNvSpPr>
            <a:spLocks noGrp="1"/>
          </p:cNvSpPr>
          <p:nvPr>
            <p:ph idx="1"/>
          </p:nvPr>
        </p:nvSpPr>
        <p:spPr>
          <a:xfrm>
            <a:off x="214313" y="714375"/>
            <a:ext cx="8715375" cy="6143625"/>
          </a:xfrm>
        </p:spPr>
        <p:txBody>
          <a:bodyPr>
            <a:normAutofit lnSpcReduction="10000"/>
          </a:bodyPr>
          <a:lstStyle/>
          <a:p>
            <a:pPr marL="274320" indent="-274320" fontAlgn="auto">
              <a:spcAft>
                <a:spcPts val="0"/>
              </a:spcAft>
              <a:buClr>
                <a:schemeClr val="accent3"/>
              </a:buClr>
              <a:buFont typeface="Wingdings 2"/>
              <a:buNone/>
              <a:defRPr/>
            </a:pPr>
            <a:r>
              <a:rPr lang="ru-RU" sz="2800" dirty="0" smtClean="0"/>
              <a:t>Важно и то, что сопротивление усиливается, если внешние жизненные обстоятельства благоприятны для проявления наших убеждений или даже делают их в какой-то мере полезными. Таким образом негативный круг мышления замыкается.</a:t>
            </a:r>
          </a:p>
          <a:p>
            <a:pPr marL="274320" indent="-274320" fontAlgn="auto">
              <a:spcAft>
                <a:spcPts val="0"/>
              </a:spcAft>
              <a:buClr>
                <a:schemeClr val="accent3"/>
              </a:buClr>
              <a:buFont typeface="Wingdings 2"/>
              <a:buNone/>
              <a:defRPr/>
            </a:pPr>
            <a:r>
              <a:rPr lang="ru-RU" sz="2800" b="1" dirty="0" smtClean="0"/>
              <a:t>ПРИМЕР: </a:t>
            </a:r>
            <a:r>
              <a:rPr lang="ru-RU" sz="2800" dirty="0"/>
              <a:t>у </a:t>
            </a:r>
            <a:r>
              <a:rPr lang="ru-RU" sz="2800" dirty="0" smtClean="0"/>
              <a:t>человека есть убеждение, что все на работе относятся к нему недоброжелательно и избегают общения с ним. Это его убеждение, на самом деле все могут относиться к нему по-разному. «В ответ» он держится с коллегами холодно и отстраненно, дистанцируется от общения. Коллеги также не лезут к нему, держатся холодно и отстраненно. Его убеждение подтверждается. Круг замыкается.</a:t>
            </a:r>
            <a:endParaRPr lang="ru-RU" sz="2800" dirty="0"/>
          </a:p>
          <a:p>
            <a:pPr marL="640080" lvl="1" indent="-246888" fontAlgn="auto">
              <a:spcAft>
                <a:spcPts val="0"/>
              </a:spcAft>
              <a:buFont typeface="Wingdings 2"/>
              <a:buNone/>
              <a:defRPr/>
            </a:pPr>
            <a:endParaRPr lang="ru-RU" dirty="0">
              <a:solidFill>
                <a:schemeClr val="bg1">
                  <a:lumMod val="50000"/>
                </a:schemeClr>
              </a:solidFill>
            </a:endParaRPr>
          </a:p>
        </p:txBody>
      </p:sp>
    </p:spTree>
    <p:extLst>
      <p:ext uri="{BB962C8B-B14F-4D97-AF65-F5344CB8AC3E}">
        <p14:creationId xmlns:p14="http://schemas.microsoft.com/office/powerpoint/2010/main" val="37001173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Заголовок 1"/>
          <p:cNvSpPr>
            <a:spLocks noGrp="1"/>
          </p:cNvSpPr>
          <p:nvPr>
            <p:ph type="title"/>
          </p:nvPr>
        </p:nvSpPr>
        <p:spPr>
          <a:xfrm>
            <a:off x="0" y="0"/>
            <a:ext cx="9144000" cy="642938"/>
          </a:xfrm>
        </p:spPr>
        <p:txBody>
          <a:bodyPr/>
          <a:lstStyle/>
          <a:p>
            <a:pPr algn="ctr"/>
            <a:r>
              <a:rPr lang="ru-RU" sz="4200" smtClean="0"/>
              <a:t>Способы проявления сопротивлений</a:t>
            </a:r>
          </a:p>
        </p:txBody>
      </p:sp>
      <p:sp>
        <p:nvSpPr>
          <p:cNvPr id="3" name="Содержимое 2"/>
          <p:cNvSpPr>
            <a:spLocks noGrp="1"/>
          </p:cNvSpPr>
          <p:nvPr>
            <p:ph idx="1"/>
          </p:nvPr>
        </p:nvSpPr>
        <p:spPr>
          <a:xfrm>
            <a:off x="214313" y="714375"/>
            <a:ext cx="8715375" cy="6143625"/>
          </a:xfrm>
        </p:spPr>
        <p:txBody>
          <a:bodyPr>
            <a:normAutofit fontScale="92500" lnSpcReduction="10000"/>
          </a:bodyPr>
          <a:lstStyle/>
          <a:p>
            <a:pPr marL="393192" lvl="1" indent="0" fontAlgn="auto">
              <a:spcAft>
                <a:spcPts val="0"/>
              </a:spcAft>
              <a:buNone/>
              <a:defRPr/>
            </a:pPr>
            <a:r>
              <a:rPr lang="ru-RU" dirty="0" smtClean="0"/>
              <a:t>1. открытая борьба с провоцирующей проблемой </a:t>
            </a:r>
            <a:r>
              <a:rPr lang="ru-RU" dirty="0" smtClean="0">
                <a:solidFill>
                  <a:srgbClr val="0070C0"/>
                </a:solidFill>
              </a:rPr>
              <a:t>(нет, я человек другого типа!)</a:t>
            </a:r>
          </a:p>
          <a:p>
            <a:pPr marL="640080" lvl="1" indent="-246888" fontAlgn="auto">
              <a:spcAft>
                <a:spcPts val="0"/>
              </a:spcAft>
              <a:buFont typeface="Wingdings 2"/>
              <a:buChar char=""/>
              <a:defRPr/>
            </a:pPr>
            <a:endParaRPr lang="ru-RU" sz="2200" dirty="0" smtClean="0">
              <a:solidFill>
                <a:srgbClr val="0070C0"/>
              </a:solidFill>
            </a:endParaRPr>
          </a:p>
          <a:p>
            <a:pPr marL="393192" lvl="1" indent="0" fontAlgn="auto">
              <a:spcAft>
                <a:spcPts val="0"/>
              </a:spcAft>
              <a:buNone/>
              <a:defRPr/>
            </a:pPr>
            <a:r>
              <a:rPr lang="ru-RU" dirty="0" smtClean="0"/>
              <a:t>2. защитные эмоциональные реакции </a:t>
            </a:r>
            <a:r>
              <a:rPr lang="ru-RU" dirty="0" smtClean="0">
                <a:solidFill>
                  <a:srgbClr val="0070C0"/>
                </a:solidFill>
              </a:rPr>
              <a:t>(гнев, сарказм, плач, страх, подозрительность и т.п.)</a:t>
            </a:r>
          </a:p>
          <a:p>
            <a:pPr marL="640080" lvl="1" indent="-246888" fontAlgn="auto">
              <a:spcAft>
                <a:spcPts val="0"/>
              </a:spcAft>
              <a:buFont typeface="Wingdings 2"/>
              <a:buChar char=""/>
              <a:defRPr/>
            </a:pPr>
            <a:endParaRPr lang="ru-RU" sz="2200" dirty="0" smtClean="0">
              <a:solidFill>
                <a:srgbClr val="0070C0"/>
              </a:solidFill>
            </a:endParaRPr>
          </a:p>
          <a:p>
            <a:pPr marL="393192" lvl="1" indent="0" fontAlgn="auto">
              <a:spcAft>
                <a:spcPts val="0"/>
              </a:spcAft>
              <a:buNone/>
              <a:defRPr/>
            </a:pPr>
            <a:r>
              <a:rPr lang="ru-RU" dirty="0" smtClean="0"/>
              <a:t>3. защитное сдерживание или обходные маневры </a:t>
            </a:r>
            <a:r>
              <a:rPr lang="ru-RU" dirty="0" smtClean="0">
                <a:solidFill>
                  <a:srgbClr val="0070C0"/>
                </a:solidFill>
              </a:rPr>
              <a:t>(ладно, определили тип, всего хорошего)</a:t>
            </a:r>
            <a:r>
              <a:rPr lang="ru-RU" dirty="0" smtClean="0"/>
              <a:t>. </a:t>
            </a:r>
          </a:p>
          <a:p>
            <a:pPr marL="274320" indent="-274320" fontAlgn="auto">
              <a:spcAft>
                <a:spcPts val="0"/>
              </a:spcAft>
              <a:buClr>
                <a:schemeClr val="accent3"/>
              </a:buClr>
              <a:buFont typeface="Wingdings 2"/>
              <a:buChar char=""/>
              <a:defRPr/>
            </a:pPr>
            <a:endParaRPr lang="ru-RU" sz="2400" dirty="0" smtClean="0"/>
          </a:p>
          <a:p>
            <a:pPr marL="274320" indent="-274320" fontAlgn="auto">
              <a:spcAft>
                <a:spcPts val="0"/>
              </a:spcAft>
              <a:buClr>
                <a:schemeClr val="accent3"/>
              </a:buClr>
              <a:buFont typeface="Wingdings 2"/>
              <a:buChar char=""/>
              <a:defRPr/>
            </a:pPr>
            <a:r>
              <a:rPr lang="ru-RU" sz="2800" dirty="0" smtClean="0"/>
              <a:t>Хотя они и отличаются по форме, в сущности, эти проявления разнятся лишь степенью открытости.</a:t>
            </a:r>
          </a:p>
          <a:p>
            <a:pPr marL="274320" indent="-274320" fontAlgn="auto">
              <a:spcAft>
                <a:spcPts val="0"/>
              </a:spcAft>
              <a:buClr>
                <a:schemeClr val="accent3"/>
              </a:buClr>
              <a:buFont typeface="Wingdings 2"/>
              <a:buChar char=""/>
              <a:defRPr/>
            </a:pPr>
            <a:endParaRPr lang="ru-RU" sz="2400" dirty="0" smtClean="0"/>
          </a:p>
          <a:p>
            <a:pPr marL="274320" indent="-274320" fontAlgn="auto">
              <a:spcAft>
                <a:spcPts val="0"/>
              </a:spcAft>
              <a:buClr>
                <a:schemeClr val="accent3"/>
              </a:buClr>
              <a:buFont typeface="Wingdings 2"/>
              <a:buChar char=""/>
              <a:defRPr/>
            </a:pPr>
            <a:r>
              <a:rPr lang="ru-RU" sz="2800" dirty="0" smtClean="0"/>
              <a:t>Второй тип - защитные эмоциональные реакции - особенно важен для нас как диагностов, т.к. эти реакции могут быть направлены непосредственно на нас.</a:t>
            </a:r>
            <a:endParaRPr lang="ru-RU" sz="2400" dirty="0" smtClean="0"/>
          </a:p>
          <a:p>
            <a:pPr marL="640080" lvl="1" indent="-246888" fontAlgn="auto">
              <a:spcAft>
                <a:spcPts val="0"/>
              </a:spcAft>
              <a:buFont typeface="Wingdings 2"/>
              <a:buNone/>
              <a:defRPr/>
            </a:pPr>
            <a:endParaRPr lang="ru-RU"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8" presetClass="entr" presetSubtype="16"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diamond(in)">
                                      <p:cBhvr>
                                        <p:cTn id="25" dur="2000"/>
                                        <p:tgtEl>
                                          <p:spTgt spid="3">
                                            <p:txEl>
                                              <p:pRg st="6" end="6"/>
                                            </p:txEl>
                                          </p:spTgt>
                                        </p:tgtEl>
                                      </p:cBhvr>
                                    </p:animEffect>
                                  </p:childTnLst>
                                </p:cTn>
                              </p:par>
                              <p:par>
                                <p:cTn id="26" presetID="8" presetClass="entr" presetSubtype="16"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diamond(in)">
                                      <p:cBhvr>
                                        <p:cTn id="28"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a:xfrm>
            <a:off x="0" y="0"/>
            <a:ext cx="9144000" cy="642938"/>
          </a:xfrm>
        </p:spPr>
        <p:txBody>
          <a:bodyPr/>
          <a:lstStyle/>
          <a:p>
            <a:pPr algn="ctr"/>
            <a:r>
              <a:rPr lang="ru-RU" sz="4200" smtClean="0"/>
              <a:t>Защитные эмоциональные реакции</a:t>
            </a:r>
          </a:p>
        </p:txBody>
      </p:sp>
      <p:sp>
        <p:nvSpPr>
          <p:cNvPr id="3" name="Содержимое 2"/>
          <p:cNvSpPr>
            <a:spLocks noGrp="1"/>
          </p:cNvSpPr>
          <p:nvPr>
            <p:ph idx="1"/>
          </p:nvPr>
        </p:nvSpPr>
        <p:spPr>
          <a:xfrm>
            <a:off x="214313" y="714375"/>
            <a:ext cx="8715375" cy="6143625"/>
          </a:xfrm>
        </p:spPr>
        <p:txBody>
          <a:bodyPr>
            <a:normAutofit fontScale="77500" lnSpcReduction="20000"/>
          </a:bodyPr>
          <a:lstStyle/>
          <a:p>
            <a:pPr marL="640080" lvl="1" indent="-246888" fontAlgn="auto">
              <a:spcAft>
                <a:spcPts val="0"/>
              </a:spcAft>
              <a:buFont typeface="Wingdings 2"/>
              <a:buChar char=""/>
              <a:defRPr/>
            </a:pPr>
            <a:r>
              <a:rPr lang="ru-RU" dirty="0" smtClean="0"/>
              <a:t>Клиент может реагировать с подозрительностью, полагая, что его могут вводить в заблуждение. </a:t>
            </a:r>
            <a:endParaRPr lang="ru-RU" sz="2200" dirty="0" smtClean="0"/>
          </a:p>
          <a:p>
            <a:pPr marL="640080" lvl="1" indent="-246888" fontAlgn="auto">
              <a:spcAft>
                <a:spcPts val="0"/>
              </a:spcAft>
              <a:buFont typeface="Wingdings 2"/>
              <a:buChar char=""/>
              <a:defRPr/>
            </a:pPr>
            <a:r>
              <a:rPr lang="ru-RU" dirty="0" smtClean="0"/>
              <a:t>Может присутствовать сильный и вместе с тем смутный страх получить душевную травму в результате диагностики.</a:t>
            </a:r>
            <a:endParaRPr lang="ru-RU" sz="2200" dirty="0" smtClean="0"/>
          </a:p>
          <a:p>
            <a:pPr marL="640080" lvl="1" indent="-246888" fontAlgn="auto">
              <a:spcAft>
                <a:spcPts val="0"/>
              </a:spcAft>
              <a:buFont typeface="Wingdings 2"/>
              <a:buChar char=""/>
              <a:defRPr/>
            </a:pPr>
            <a:r>
              <a:rPr lang="ru-RU" dirty="0" smtClean="0"/>
              <a:t>Диффузное(плохо осознаваемое) раздражение или презрение к диагносту из-за того, что он слишком глуп, не компетентен, неопытен, чтобы понять этого человека (МЕНЯ) или оказать помощь в определении типа.</a:t>
            </a:r>
            <a:endParaRPr lang="ru-RU" sz="2200" dirty="0" smtClean="0"/>
          </a:p>
          <a:p>
            <a:pPr marL="640080" lvl="1" indent="-246888" fontAlgn="auto">
              <a:spcAft>
                <a:spcPts val="0"/>
              </a:spcAft>
              <a:buFont typeface="Wingdings 2"/>
              <a:buChar char=""/>
              <a:defRPr/>
            </a:pPr>
            <a:r>
              <a:rPr lang="ru-RU" dirty="0" smtClean="0"/>
              <a:t>Реакция может принять форму смутной тревоги, которую клиент пытается ослабить, стремясь установить хорошие отношения, т.е. понравится диагносту.</a:t>
            </a:r>
          </a:p>
          <a:p>
            <a:pPr marL="640080" lvl="1" indent="-246888" fontAlgn="auto">
              <a:spcAft>
                <a:spcPts val="0"/>
              </a:spcAft>
              <a:buFont typeface="Wingdings 2"/>
              <a:buChar char=""/>
              <a:defRPr/>
            </a:pPr>
            <a:endParaRPr lang="ru-RU" sz="2200" dirty="0" smtClean="0"/>
          </a:p>
          <a:p>
            <a:pPr marL="274320" indent="-274320" fontAlgn="auto">
              <a:spcAft>
                <a:spcPts val="0"/>
              </a:spcAft>
              <a:buClr>
                <a:schemeClr val="accent3"/>
              </a:buClr>
              <a:buFont typeface="Wingdings 2"/>
              <a:buChar char=""/>
              <a:defRPr/>
            </a:pPr>
            <a:r>
              <a:rPr lang="ru-RU" sz="2800" dirty="0" smtClean="0"/>
              <a:t>Эмоциональные реакции могут быть обусловлены стратегической ценностью самих реакций. Они  служат смещению акцента с главной и сложной работы - нахождения причин и следствий в </a:t>
            </a:r>
            <a:r>
              <a:rPr lang="ru-RU" sz="2800" b="1" dirty="0" smtClean="0">
                <a:solidFill>
                  <a:srgbClr val="FF0000"/>
                </a:solidFill>
              </a:rPr>
              <a:t>своем</a:t>
            </a:r>
            <a:r>
              <a:rPr lang="ru-RU" sz="2800" dirty="0" smtClean="0"/>
              <a:t> информационном метаболизме - на занятие более простое и безопасное: прояснение эмоциональных отношений с диагностом. Вместо исследования собственной психики клиент старается главным образом переубедить диагноста, склонить его на свою сторону, доказать, что тот не прав, сорвать его усилия, наказать его за то, что он вторгся на запретную территорию.</a:t>
            </a:r>
            <a:endParaRPr lang="ru-RU" sz="2400" dirty="0" smtClean="0"/>
          </a:p>
          <a:p>
            <a:pPr marL="640080" lvl="1" indent="-246888" fontAlgn="auto">
              <a:spcAft>
                <a:spcPts val="0"/>
              </a:spcAft>
              <a:buFont typeface="Wingdings 2"/>
              <a:buNone/>
              <a:defRPr/>
            </a:pPr>
            <a:endParaRPr lang="ru-RU"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8" presetClass="entr" presetSubtype="16"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diamond(in)">
                                      <p:cBhvr>
                                        <p:cTn id="31"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Заголовок 1"/>
          <p:cNvSpPr>
            <a:spLocks noGrp="1"/>
          </p:cNvSpPr>
          <p:nvPr>
            <p:ph type="title"/>
          </p:nvPr>
        </p:nvSpPr>
        <p:spPr>
          <a:xfrm>
            <a:off x="0" y="0"/>
            <a:ext cx="9144000" cy="1412776"/>
          </a:xfrm>
        </p:spPr>
        <p:txBody>
          <a:bodyPr/>
          <a:lstStyle/>
          <a:p>
            <a:pPr algn="ctr"/>
            <a:r>
              <a:rPr lang="ru-RU" sz="4200" dirty="0" smtClean="0"/>
              <a:t>Возможные негативные последствия для диагноста и клиента</a:t>
            </a:r>
          </a:p>
        </p:txBody>
      </p:sp>
      <p:sp>
        <p:nvSpPr>
          <p:cNvPr id="3" name="Содержимое 2"/>
          <p:cNvSpPr>
            <a:spLocks noGrp="1"/>
          </p:cNvSpPr>
          <p:nvPr>
            <p:ph idx="1"/>
          </p:nvPr>
        </p:nvSpPr>
        <p:spPr>
          <a:xfrm>
            <a:off x="323528" y="1484784"/>
            <a:ext cx="8606160" cy="5373216"/>
          </a:xfrm>
        </p:spPr>
        <p:txBody>
          <a:bodyPr>
            <a:normAutofit/>
          </a:bodyPr>
          <a:lstStyle/>
          <a:p>
            <a:pPr marL="274320" indent="-274320" fontAlgn="auto">
              <a:spcAft>
                <a:spcPts val="0"/>
              </a:spcAft>
              <a:buClr>
                <a:schemeClr val="accent3"/>
              </a:buClr>
              <a:buFont typeface="Wingdings 2"/>
              <a:buChar char=""/>
              <a:defRPr/>
            </a:pPr>
            <a:r>
              <a:rPr lang="ru-RU" sz="2800" dirty="0" smtClean="0"/>
              <a:t>В результате этого процесса, инициируемого бессознательным, у человека может сложиться неверное представление о нас и нашей работе:</a:t>
            </a:r>
          </a:p>
          <a:p>
            <a:pPr marL="274320" indent="-274320" fontAlgn="auto">
              <a:spcAft>
                <a:spcPts val="0"/>
              </a:spcAft>
              <a:buClr>
                <a:schemeClr val="accent3"/>
              </a:buClr>
              <a:buFont typeface="Wingdings 2"/>
              <a:buChar char=""/>
              <a:defRPr/>
            </a:pPr>
            <a:endParaRPr lang="ru-RU" sz="2400" dirty="0" smtClean="0"/>
          </a:p>
          <a:p>
            <a:pPr marL="393192" lvl="1" indent="0" fontAlgn="auto">
              <a:spcAft>
                <a:spcPts val="0"/>
              </a:spcAft>
              <a:buNone/>
              <a:defRPr/>
            </a:pPr>
            <a:r>
              <a:rPr lang="ru-RU" dirty="0" smtClean="0"/>
              <a:t>1. Во всех моих трудностях виноват  диагност, т.к. он человек, который не может меня понять, превратно толкует мои слова, навязывает мне свою точку зрения.  </a:t>
            </a:r>
            <a:endParaRPr lang="ru-RU" sz="2200" dirty="0" smtClean="0"/>
          </a:p>
          <a:p>
            <a:pPr marL="393192" lvl="1" indent="0" fontAlgn="auto">
              <a:spcAft>
                <a:spcPts val="0"/>
              </a:spcAft>
              <a:buNone/>
              <a:defRPr/>
            </a:pPr>
            <a:r>
              <a:rPr lang="ru-RU" dirty="0" smtClean="0"/>
              <a:t>2. Вся ответственность за правильность определения типа (а, следовательно, и за все решения, которые я смогу принять на основе версии своего типа) лежит на диагносте.</a:t>
            </a:r>
            <a:endParaRPr lang="ru-RU" sz="2200" dirty="0" smtClean="0"/>
          </a:p>
          <a:p>
            <a:pPr marL="640080" lvl="1" indent="-246888" fontAlgn="auto">
              <a:spcAft>
                <a:spcPts val="0"/>
              </a:spcAft>
              <a:buFont typeface="Wingdings 2"/>
              <a:buNone/>
              <a:defRPr/>
            </a:pPr>
            <a:endParaRPr lang="ru-RU"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0"/>
            <a:ext cx="8229600" cy="642938"/>
          </a:xfrm>
        </p:spPr>
        <p:txBody>
          <a:bodyPr>
            <a:normAutofit fontScale="90000"/>
          </a:bodyPr>
          <a:lstStyle/>
          <a:p>
            <a:pPr algn="ctr" fontAlgn="auto">
              <a:spcAft>
                <a:spcPts val="0"/>
              </a:spcAft>
              <a:defRPr/>
            </a:pPr>
            <a:r>
              <a:rPr lang="ru-RU" dirty="0" smtClean="0"/>
              <a:t>Актуальность проблемы</a:t>
            </a:r>
            <a:endParaRPr lang="ru-RU" dirty="0"/>
          </a:p>
        </p:txBody>
      </p:sp>
      <p:sp>
        <p:nvSpPr>
          <p:cNvPr id="3" name="Содержимое 2"/>
          <p:cNvSpPr>
            <a:spLocks noGrp="1"/>
          </p:cNvSpPr>
          <p:nvPr>
            <p:ph idx="1"/>
          </p:nvPr>
        </p:nvSpPr>
        <p:spPr>
          <a:xfrm>
            <a:off x="214313" y="714375"/>
            <a:ext cx="8715375" cy="6000750"/>
          </a:xfrm>
        </p:spPr>
        <p:txBody>
          <a:bodyPr>
            <a:normAutofit/>
          </a:bodyPr>
          <a:lstStyle/>
          <a:p>
            <a:pPr marL="274320" indent="-274320" fontAlgn="auto">
              <a:spcAft>
                <a:spcPts val="0"/>
              </a:spcAft>
              <a:buClr>
                <a:schemeClr val="accent3"/>
              </a:buClr>
              <a:buFont typeface="Wingdings 2"/>
              <a:buChar char=""/>
              <a:defRPr/>
            </a:pPr>
            <a:r>
              <a:rPr lang="ru-RU" dirty="0" smtClean="0"/>
              <a:t>Во время диагностики и работы с клиентом мы регулярно сталкиваемся с сопротивлениями, когда версия типа, наши доводы, а иногда и мы сами клиентом отвергаются. С этой проблемой сталкиваются все диагносты и большинство клиентов, проблему несогласия с типом бурно обсуждают на форумах и в личных беседах</a:t>
            </a:r>
            <a:r>
              <a:rPr lang="ru-RU" dirty="0"/>
              <a:t>.</a:t>
            </a:r>
            <a:r>
              <a:rPr lang="ru-RU" dirty="0" smtClean="0"/>
              <a:t> Из-за несогласия с типом обижаются, расстраиваются, гневаются как диагносты (большей частью - начинающие), так и клиенты. В этом докладе мы предлагаем свой способ решения данной проблемы, который, как мы надеемся, поможет обеим сторонам использовать диагностику для продуктивной работы.   </a:t>
            </a:r>
          </a:p>
          <a:p>
            <a:pPr marL="274320" indent="-274320" fontAlgn="auto">
              <a:spcAft>
                <a:spcPts val="0"/>
              </a:spcAft>
              <a:buClr>
                <a:schemeClr val="accent3"/>
              </a:buClr>
              <a:buFont typeface="Wingdings 2"/>
              <a:buChar char=""/>
              <a:defRPr/>
            </a:pPr>
            <a:endParaRPr lang="ru-RU" b="1" dirty="0" smtClean="0"/>
          </a:p>
          <a:p>
            <a:pPr marL="274320" indent="-274320" fontAlgn="auto">
              <a:spcAft>
                <a:spcPts val="0"/>
              </a:spcAft>
              <a:buClr>
                <a:schemeClr val="accent3"/>
              </a:buClr>
              <a:buFont typeface="Wingdings 2"/>
              <a:buChar char=""/>
              <a:defRPr/>
            </a:pPr>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a:xfrm>
            <a:off x="0" y="0"/>
            <a:ext cx="9144000" cy="642938"/>
          </a:xfrm>
        </p:spPr>
        <p:txBody>
          <a:bodyPr/>
          <a:lstStyle/>
          <a:p>
            <a:pPr algn="ctr"/>
            <a:r>
              <a:rPr lang="ru-RU" sz="4200" smtClean="0"/>
              <a:t>Технология работы с защитами</a:t>
            </a:r>
            <a:r>
              <a:rPr lang="en-US" sz="4200" smtClean="0"/>
              <a:t> #</a:t>
            </a:r>
            <a:r>
              <a:rPr lang="ru-RU" sz="4200" smtClean="0"/>
              <a:t>1</a:t>
            </a:r>
          </a:p>
        </p:txBody>
      </p:sp>
      <p:sp>
        <p:nvSpPr>
          <p:cNvPr id="3" name="Содержимое 2"/>
          <p:cNvSpPr>
            <a:spLocks noGrp="1"/>
          </p:cNvSpPr>
          <p:nvPr>
            <p:ph idx="1"/>
          </p:nvPr>
        </p:nvSpPr>
        <p:spPr>
          <a:xfrm>
            <a:off x="214313" y="714375"/>
            <a:ext cx="8715375" cy="6143625"/>
          </a:xfrm>
        </p:spPr>
        <p:txBody>
          <a:bodyPr>
            <a:normAutofit fontScale="70000" lnSpcReduction="20000"/>
          </a:bodyPr>
          <a:lstStyle/>
          <a:p>
            <a:pPr marL="274320" indent="-274320" fontAlgn="auto">
              <a:spcAft>
                <a:spcPts val="0"/>
              </a:spcAft>
              <a:buClr>
                <a:schemeClr val="accent3"/>
              </a:buClr>
              <a:buFont typeface="Wingdings 2"/>
              <a:buChar char=""/>
              <a:defRPr/>
            </a:pPr>
            <a:r>
              <a:rPr lang="ru-RU" sz="2800" dirty="0" smtClean="0"/>
              <a:t>1. Никто ничего не может сделать с тем, чего не видит. Поэтому первым и самым главным требованием является </a:t>
            </a:r>
            <a:r>
              <a:rPr lang="ru-RU" sz="2800" b="1" dirty="0" smtClean="0"/>
              <a:t>осознание</a:t>
            </a:r>
            <a:r>
              <a:rPr lang="ru-RU" sz="2800" dirty="0" smtClean="0"/>
              <a:t> того, что сопротивление существует. Диагност должен понять, что клиент сопротивляется (см. признаки выше). Поняв, что сопротивление имеет место, он должен сказать об этом клиенту. Например: </a:t>
            </a:r>
            <a:r>
              <a:rPr lang="ru-RU" sz="2800" i="1" dirty="0" smtClean="0">
                <a:solidFill>
                  <a:srgbClr val="0070C0"/>
                </a:solidFill>
              </a:rPr>
              <a:t>«Вы, наверняка, тоже заметили, что мы за последние … минут не продвинулись в понимании вашего типа. Как вы думаете, с чем это связано? Возможно, моя версия вашего типа оказалась для вас неожиданной?»</a:t>
            </a:r>
            <a:endParaRPr lang="en-US" sz="2800" i="1" dirty="0" smtClean="0">
              <a:solidFill>
                <a:srgbClr val="0070C0"/>
              </a:solidFill>
            </a:endParaRPr>
          </a:p>
          <a:p>
            <a:pPr marL="274320" indent="-274320" fontAlgn="auto">
              <a:spcAft>
                <a:spcPts val="0"/>
              </a:spcAft>
              <a:buClr>
                <a:schemeClr val="accent3"/>
              </a:buClr>
              <a:buFont typeface="Wingdings 2"/>
              <a:buChar char=""/>
              <a:defRPr/>
            </a:pPr>
            <a:r>
              <a:rPr lang="ru-RU" sz="2800" dirty="0" smtClean="0"/>
              <a:t>2. Перевести общение с эмоционального полюса на </a:t>
            </a:r>
            <a:r>
              <a:rPr lang="ru-RU" sz="2800" b="1" dirty="0" smtClean="0">
                <a:solidFill>
                  <a:srgbClr val="C00000"/>
                </a:solidFill>
              </a:rPr>
              <a:t>логическую основу</a:t>
            </a:r>
          </a:p>
          <a:p>
            <a:pPr marL="393192" lvl="1" indent="0" fontAlgn="auto">
              <a:spcAft>
                <a:spcPts val="0"/>
              </a:spcAft>
              <a:buNone/>
              <a:defRPr/>
            </a:pPr>
            <a:r>
              <a:rPr lang="ru-RU" dirty="0" smtClean="0"/>
              <a:t>А) Снизить эмоциональную значимость сопротивления. </a:t>
            </a:r>
            <a:br>
              <a:rPr lang="ru-RU" dirty="0" smtClean="0"/>
            </a:br>
            <a:r>
              <a:rPr lang="ru-RU" sz="2900" i="1" dirty="0">
                <a:solidFill>
                  <a:srgbClr val="0070C0"/>
                </a:solidFill>
              </a:rPr>
              <a:t>Многие, услышав версию своего типа, поначалу не принимают ее всерьез</a:t>
            </a:r>
            <a:r>
              <a:rPr lang="ru-RU" sz="2900" i="1" dirty="0" smtClean="0">
                <a:solidFill>
                  <a:srgbClr val="0070C0"/>
                </a:solidFill>
              </a:rPr>
              <a:t>. </a:t>
            </a:r>
          </a:p>
          <a:p>
            <a:pPr marL="393192" lvl="1" indent="0" fontAlgn="auto">
              <a:spcAft>
                <a:spcPts val="0"/>
              </a:spcAft>
              <a:buNone/>
              <a:defRPr/>
            </a:pPr>
            <a:r>
              <a:rPr lang="ru-RU" dirty="0" smtClean="0"/>
              <a:t>Б) Помочь клиенту осознать, что его сопротивление – часть защитных механизмов психики. </a:t>
            </a:r>
            <a:br>
              <a:rPr lang="ru-RU" dirty="0" smtClean="0"/>
            </a:br>
            <a:r>
              <a:rPr lang="ru-RU" i="1" dirty="0" smtClean="0">
                <a:solidFill>
                  <a:srgbClr val="0070C0"/>
                </a:solidFill>
              </a:rPr>
              <a:t>У многих из нас есть свои представления и убеждения о том, как устроен  наш информационный метаболизм. Это отвечает нашим социальным ожиданиям, семейным сценариям, ожиданиям от партнера и пр.  Всем нам нужны такие убеждения на определенном этапе нашего развития, чтобы выстроить адекватные отношения с самим собой и с миром. Теперь эти убеждения вас не устраивают, возможно, потому, что они стали неконструктивными. Однако сразу расстаться с ними непросто – ведь пока неизвестно, чем их можно заменить. Сейчас вы сделали первый шаг на пути к самопознанию – определили свой тип. Давайте попробуем разобраться с этим вместе.</a:t>
            </a:r>
            <a:endParaRPr lang="ru-RU" dirty="0" smtClean="0">
              <a:solidFill>
                <a:srgbClr val="0070C0"/>
              </a:solidFill>
            </a:endParaRPr>
          </a:p>
          <a:p>
            <a:pPr marL="640080" lvl="1" indent="-246888" fontAlgn="auto">
              <a:spcAft>
                <a:spcPts val="0"/>
              </a:spcAft>
              <a:buFont typeface="Wingdings 2"/>
              <a:buNone/>
              <a:defRPr/>
            </a:pPr>
            <a:endParaRPr lang="ru-RU"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Заголовок 1"/>
          <p:cNvSpPr>
            <a:spLocks noGrp="1"/>
          </p:cNvSpPr>
          <p:nvPr>
            <p:ph type="title"/>
          </p:nvPr>
        </p:nvSpPr>
        <p:spPr>
          <a:xfrm>
            <a:off x="0" y="0"/>
            <a:ext cx="9144000" cy="642938"/>
          </a:xfrm>
        </p:spPr>
        <p:txBody>
          <a:bodyPr/>
          <a:lstStyle/>
          <a:p>
            <a:pPr algn="ctr"/>
            <a:r>
              <a:rPr lang="ru-RU" sz="4200" dirty="0" smtClean="0"/>
              <a:t>Технология работы с защитами</a:t>
            </a:r>
            <a:r>
              <a:rPr lang="en-US" sz="4200" dirty="0" smtClean="0"/>
              <a:t> #</a:t>
            </a:r>
            <a:r>
              <a:rPr lang="ru-RU" sz="4200" dirty="0" smtClean="0"/>
              <a:t>2</a:t>
            </a:r>
          </a:p>
        </p:txBody>
      </p:sp>
      <p:sp>
        <p:nvSpPr>
          <p:cNvPr id="3" name="Содержимое 2"/>
          <p:cNvSpPr>
            <a:spLocks noGrp="1"/>
          </p:cNvSpPr>
          <p:nvPr>
            <p:ph idx="1"/>
          </p:nvPr>
        </p:nvSpPr>
        <p:spPr>
          <a:xfrm>
            <a:off x="251520" y="620688"/>
            <a:ext cx="8643367" cy="6647681"/>
          </a:xfrm>
        </p:spPr>
        <p:txBody>
          <a:bodyPr>
            <a:normAutofit lnSpcReduction="10000"/>
          </a:bodyPr>
          <a:lstStyle/>
          <a:p>
            <a:pPr marL="0" indent="0" fontAlgn="auto">
              <a:spcAft>
                <a:spcPts val="0"/>
              </a:spcAft>
              <a:buClr>
                <a:schemeClr val="accent3"/>
              </a:buClr>
              <a:buNone/>
              <a:defRPr/>
            </a:pPr>
            <a:r>
              <a:rPr lang="en-US" sz="2800" dirty="0" smtClean="0"/>
              <a:t>4. </a:t>
            </a:r>
            <a:r>
              <a:rPr lang="ru-RU" sz="2800" dirty="0" smtClean="0"/>
              <a:t>Дать возможность высказаться, почему именно этот тип (или какое-то его проявление) клиенту так нравится (на конкретных примерах из его опыта). </a:t>
            </a:r>
            <a:r>
              <a:rPr lang="ru-RU" sz="2800" i="1" dirty="0" smtClean="0"/>
              <a:t>Цель – понять ценность типных проявлений для клиента. </a:t>
            </a:r>
          </a:p>
          <a:p>
            <a:pPr marL="274320" indent="-274320" fontAlgn="auto">
              <a:spcAft>
                <a:spcPts val="0"/>
              </a:spcAft>
              <a:buClr>
                <a:schemeClr val="accent3"/>
              </a:buClr>
              <a:buFont typeface="Wingdings 2"/>
              <a:buChar char=""/>
              <a:defRPr/>
            </a:pPr>
            <a:r>
              <a:rPr lang="ru-RU" sz="2800" i="1" dirty="0" smtClean="0">
                <a:solidFill>
                  <a:srgbClr val="0070C0"/>
                </a:solidFill>
              </a:rPr>
              <a:t>Скажите, какие из проявлений/признаков типа Х подходят лично вам? Как вы об этом узнали? *</a:t>
            </a:r>
          </a:p>
          <a:p>
            <a:pPr marL="274320" indent="-274320" fontAlgn="auto">
              <a:spcAft>
                <a:spcPts val="0"/>
              </a:spcAft>
              <a:buClr>
                <a:schemeClr val="accent3"/>
              </a:buClr>
              <a:buFont typeface="Wingdings 2"/>
              <a:buChar char=""/>
              <a:defRPr/>
            </a:pPr>
            <a:r>
              <a:rPr lang="ru-RU" sz="2800" i="1" dirty="0" smtClean="0">
                <a:solidFill>
                  <a:srgbClr val="0070C0"/>
                </a:solidFill>
              </a:rPr>
              <a:t>Вы говорите, что больше похожи на тип Х. Скажите, в чем конкретно это проявляется?*</a:t>
            </a:r>
          </a:p>
          <a:p>
            <a:pPr marL="0" indent="0" fontAlgn="auto">
              <a:spcAft>
                <a:spcPts val="0"/>
              </a:spcAft>
              <a:buClr>
                <a:schemeClr val="accent3"/>
              </a:buClr>
              <a:buNone/>
              <a:defRPr/>
            </a:pPr>
            <a:r>
              <a:rPr lang="en-US" sz="2800" dirty="0" smtClean="0"/>
              <a:t>5.</a:t>
            </a:r>
            <a:r>
              <a:rPr lang="ru-RU" sz="2800" dirty="0" smtClean="0"/>
              <a:t>Выяснить, что ему не нравится в версии типа. </a:t>
            </a:r>
            <a:r>
              <a:rPr lang="ru-RU" sz="2800" i="1" dirty="0">
                <a:solidFill>
                  <a:srgbClr val="0070C0"/>
                </a:solidFill>
              </a:rPr>
              <a:t>Скажите, какие из проявлений типа Х </a:t>
            </a:r>
            <a:r>
              <a:rPr lang="ru-RU" sz="2800" i="1" dirty="0" smtClean="0">
                <a:solidFill>
                  <a:srgbClr val="0070C0"/>
                </a:solidFill>
              </a:rPr>
              <a:t>не подходят </a:t>
            </a:r>
            <a:r>
              <a:rPr lang="ru-RU" sz="2800" i="1" dirty="0">
                <a:solidFill>
                  <a:srgbClr val="0070C0"/>
                </a:solidFill>
              </a:rPr>
              <a:t>лично вам</a:t>
            </a:r>
            <a:r>
              <a:rPr lang="ru-RU" sz="2800" i="1" dirty="0" smtClean="0">
                <a:solidFill>
                  <a:srgbClr val="0070C0"/>
                </a:solidFill>
              </a:rPr>
              <a:t>?*</a:t>
            </a:r>
          </a:p>
          <a:p>
            <a:pPr marL="0" indent="0" fontAlgn="auto">
              <a:spcAft>
                <a:spcPts val="0"/>
              </a:spcAft>
              <a:buClr>
                <a:schemeClr val="accent3"/>
              </a:buClr>
              <a:buNone/>
              <a:defRPr/>
            </a:pPr>
            <a:r>
              <a:rPr lang="ru-RU" sz="2800" b="1" dirty="0" smtClean="0">
                <a:solidFill>
                  <a:srgbClr val="C00000"/>
                </a:solidFill>
              </a:rPr>
              <a:t>*</a:t>
            </a:r>
            <a:r>
              <a:rPr lang="ru-RU" sz="2800" b="1" dirty="0">
                <a:solidFill>
                  <a:srgbClr val="C00000"/>
                </a:solidFill>
              </a:rPr>
              <a:t>Часто описываемые признаки вообще не </a:t>
            </a:r>
            <a:r>
              <a:rPr lang="ru-RU" sz="2800" b="1" dirty="0" smtClean="0">
                <a:solidFill>
                  <a:srgbClr val="C00000"/>
                </a:solidFill>
              </a:rPr>
              <a:t>относятся ни к </a:t>
            </a:r>
            <a:r>
              <a:rPr lang="ru-RU" sz="2800" b="1" dirty="0">
                <a:solidFill>
                  <a:srgbClr val="C00000"/>
                </a:solidFill>
              </a:rPr>
              <a:t>обсуждаемому </a:t>
            </a:r>
            <a:r>
              <a:rPr lang="ru-RU" sz="2800" b="1" dirty="0" smtClean="0">
                <a:solidFill>
                  <a:srgbClr val="C00000"/>
                </a:solidFill>
              </a:rPr>
              <a:t>типу, ни к информационному метаболизму. </a:t>
            </a:r>
            <a:endParaRPr lang="ru-RU" sz="2800" b="1" dirty="0">
              <a:solidFill>
                <a:srgbClr val="C00000"/>
              </a:solidFill>
            </a:endParaRPr>
          </a:p>
          <a:p>
            <a:pPr marL="0" indent="0" fontAlgn="auto">
              <a:spcAft>
                <a:spcPts val="0"/>
              </a:spcAft>
              <a:buClr>
                <a:schemeClr val="accent3"/>
              </a:buClr>
              <a:buNone/>
              <a:defRPr/>
            </a:pPr>
            <a:endParaRPr lang="ru-RU" sz="2800" i="1" dirty="0">
              <a:solidFill>
                <a:srgbClr val="0070C0"/>
              </a:solidFill>
            </a:endParaRPr>
          </a:p>
          <a:p>
            <a:pPr marL="640080" lvl="1" indent="-246888" fontAlgn="auto">
              <a:spcAft>
                <a:spcPts val="0"/>
              </a:spcAft>
              <a:buFont typeface="Wingdings 2"/>
              <a:buNone/>
              <a:defRPr/>
            </a:pPr>
            <a:endParaRPr lang="ru-RU" dirty="0">
              <a:solidFill>
                <a:schemeClr val="bg1">
                  <a:lumMod val="50000"/>
                </a:schemeClr>
              </a:solidFill>
            </a:endParaRPr>
          </a:p>
        </p:txBody>
      </p:sp>
    </p:spTree>
    <p:extLst>
      <p:ext uri="{BB962C8B-B14F-4D97-AF65-F5344CB8AC3E}">
        <p14:creationId xmlns:p14="http://schemas.microsoft.com/office/powerpoint/2010/main" val="1963820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Заголовок 1"/>
          <p:cNvSpPr>
            <a:spLocks noGrp="1"/>
          </p:cNvSpPr>
          <p:nvPr>
            <p:ph type="title"/>
          </p:nvPr>
        </p:nvSpPr>
        <p:spPr>
          <a:xfrm>
            <a:off x="0" y="0"/>
            <a:ext cx="9144000" cy="642938"/>
          </a:xfrm>
        </p:spPr>
        <p:txBody>
          <a:bodyPr/>
          <a:lstStyle/>
          <a:p>
            <a:pPr algn="ctr"/>
            <a:r>
              <a:rPr lang="ru-RU" sz="4200" dirty="0" smtClean="0"/>
              <a:t>Технология работы с защитами</a:t>
            </a:r>
            <a:r>
              <a:rPr lang="en-US" sz="4200" dirty="0" smtClean="0"/>
              <a:t> #</a:t>
            </a:r>
            <a:r>
              <a:rPr lang="ru-RU" sz="4200" dirty="0" smtClean="0"/>
              <a:t>3</a:t>
            </a:r>
          </a:p>
        </p:txBody>
      </p:sp>
      <p:sp>
        <p:nvSpPr>
          <p:cNvPr id="3" name="Содержимое 2"/>
          <p:cNvSpPr>
            <a:spLocks noGrp="1"/>
          </p:cNvSpPr>
          <p:nvPr>
            <p:ph idx="1"/>
          </p:nvPr>
        </p:nvSpPr>
        <p:spPr>
          <a:xfrm>
            <a:off x="179513" y="548681"/>
            <a:ext cx="8750176" cy="6309320"/>
          </a:xfrm>
        </p:spPr>
        <p:txBody>
          <a:bodyPr>
            <a:normAutofit fontScale="85000" lnSpcReduction="20000"/>
          </a:bodyPr>
          <a:lstStyle/>
          <a:p>
            <a:pPr marL="0" indent="0" fontAlgn="auto">
              <a:spcAft>
                <a:spcPts val="0"/>
              </a:spcAft>
              <a:buClr>
                <a:schemeClr val="accent3"/>
              </a:buClr>
              <a:buNone/>
              <a:defRPr/>
            </a:pPr>
            <a:r>
              <a:rPr lang="ru-RU" sz="2800" dirty="0" smtClean="0"/>
              <a:t>6. Выявить </a:t>
            </a:r>
            <a:r>
              <a:rPr lang="ru-RU" sz="2800" dirty="0"/>
              <a:t>убеждения, которые мешают принять предлагаемую версию типа </a:t>
            </a:r>
            <a:endParaRPr lang="ru-RU" sz="2800" dirty="0" smtClean="0"/>
          </a:p>
          <a:p>
            <a:pPr marL="0" indent="0" fontAlgn="auto">
              <a:spcAft>
                <a:spcPts val="0"/>
              </a:spcAft>
              <a:buClr>
                <a:schemeClr val="accent3"/>
              </a:buClr>
              <a:buNone/>
              <a:defRPr/>
            </a:pPr>
            <a:r>
              <a:rPr lang="ru-RU" sz="2800" i="1" dirty="0" smtClean="0">
                <a:solidFill>
                  <a:srgbClr val="0070C0"/>
                </a:solidFill>
              </a:rPr>
              <a:t>Могли бы вы предположить, что ваш тип все-таки Х? Если да, скажите</a:t>
            </a:r>
            <a:r>
              <a:rPr lang="ru-RU" sz="2800" i="1" dirty="0">
                <a:solidFill>
                  <a:srgbClr val="0070C0"/>
                </a:solidFill>
              </a:rPr>
              <a:t>, изменится </a:t>
            </a:r>
            <a:r>
              <a:rPr lang="ru-RU" sz="2800" i="1" dirty="0" smtClean="0">
                <a:solidFill>
                  <a:srgbClr val="0070C0"/>
                </a:solidFill>
              </a:rPr>
              <a:t> ли что-то в вашей жизни, если окажется, что ваш тип </a:t>
            </a:r>
            <a:r>
              <a:rPr lang="ru-RU" sz="2800" i="1" dirty="0">
                <a:solidFill>
                  <a:srgbClr val="0070C0"/>
                </a:solidFill>
              </a:rPr>
              <a:t>все-таки </a:t>
            </a:r>
            <a:r>
              <a:rPr lang="ru-RU" sz="2800" i="1" dirty="0" smtClean="0">
                <a:solidFill>
                  <a:srgbClr val="0070C0"/>
                </a:solidFill>
              </a:rPr>
              <a:t>Х? Что именно может измениться? Из-за чего?</a:t>
            </a:r>
          </a:p>
          <a:p>
            <a:pPr marL="0" indent="0" fontAlgn="auto">
              <a:spcAft>
                <a:spcPts val="0"/>
              </a:spcAft>
              <a:buClr>
                <a:schemeClr val="accent3"/>
              </a:buClr>
              <a:buNone/>
              <a:defRPr/>
            </a:pPr>
            <a:r>
              <a:rPr lang="ru-RU" sz="2800" i="1" dirty="0" smtClean="0">
                <a:solidFill>
                  <a:srgbClr val="0070C0"/>
                </a:solidFill>
              </a:rPr>
              <a:t>Что вы можете потерять, если окажется, что ваш тип не такой, как вы думали раньше? Из-за чего это может произойти?</a:t>
            </a:r>
          </a:p>
          <a:p>
            <a:pPr marL="0" indent="0" fontAlgn="auto">
              <a:spcAft>
                <a:spcPts val="0"/>
              </a:spcAft>
              <a:buClr>
                <a:schemeClr val="accent3"/>
              </a:buClr>
              <a:buNone/>
              <a:defRPr/>
            </a:pPr>
            <a:r>
              <a:rPr lang="en-US" sz="2800" dirty="0" smtClean="0"/>
              <a:t>6.</a:t>
            </a:r>
            <a:r>
              <a:rPr lang="ru-RU" sz="2800" dirty="0" smtClean="0"/>
              <a:t>Разделить личное, т.е. наработанный опыт, авторитет в значимой области, ценные отношения,  и типное – особенности обработки информации. </a:t>
            </a:r>
          </a:p>
          <a:p>
            <a:pPr marL="0" indent="0" fontAlgn="auto">
              <a:spcAft>
                <a:spcPts val="0"/>
              </a:spcAft>
              <a:buClr>
                <a:schemeClr val="accent3"/>
              </a:buClr>
              <a:buNone/>
              <a:defRPr/>
            </a:pPr>
            <a:r>
              <a:rPr lang="ru-RU" sz="2800" i="1" dirty="0" smtClean="0">
                <a:solidFill>
                  <a:srgbClr val="0070C0"/>
                </a:solidFill>
              </a:rPr>
              <a:t>Конечно, мы тоже можем ошибаться. Но мне кажется, что даже если версия вашего типа изменится, вы как человек ничего не потеряете. Ваш опыт, ваши привычные способы поведения в различных ситуациях, то за что вас уважают и ценят – останется тем же самым. Однако точно зная свой тип, вы со временем сможете, если захотите, что-то в себе изменить.</a:t>
            </a:r>
            <a:endParaRPr lang="ru-RU" i="1" dirty="0">
              <a:solidFill>
                <a:srgbClr val="0070C0"/>
              </a:solidFill>
            </a:endParaRPr>
          </a:p>
        </p:txBody>
      </p:sp>
    </p:spTree>
    <p:extLst>
      <p:ext uri="{BB962C8B-B14F-4D97-AF65-F5344CB8AC3E}">
        <p14:creationId xmlns:p14="http://schemas.microsoft.com/office/powerpoint/2010/main" val="2802205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Заголовок 1"/>
          <p:cNvSpPr>
            <a:spLocks noGrp="1"/>
          </p:cNvSpPr>
          <p:nvPr>
            <p:ph type="title"/>
          </p:nvPr>
        </p:nvSpPr>
        <p:spPr>
          <a:xfrm>
            <a:off x="0" y="0"/>
            <a:ext cx="9144000" cy="642938"/>
          </a:xfrm>
        </p:spPr>
        <p:txBody>
          <a:bodyPr/>
          <a:lstStyle/>
          <a:p>
            <a:pPr algn="ctr"/>
            <a:r>
              <a:rPr lang="ru-RU" sz="4200" dirty="0" smtClean="0"/>
              <a:t>Технология работы с защитами</a:t>
            </a:r>
            <a:r>
              <a:rPr lang="en-US" sz="4200" dirty="0" smtClean="0"/>
              <a:t> #</a:t>
            </a:r>
            <a:r>
              <a:rPr lang="ru-RU" sz="4200" dirty="0" smtClean="0"/>
              <a:t>4</a:t>
            </a:r>
          </a:p>
        </p:txBody>
      </p:sp>
      <p:sp>
        <p:nvSpPr>
          <p:cNvPr id="3" name="Содержимое 2"/>
          <p:cNvSpPr>
            <a:spLocks noGrp="1"/>
          </p:cNvSpPr>
          <p:nvPr>
            <p:ph idx="1"/>
          </p:nvPr>
        </p:nvSpPr>
        <p:spPr>
          <a:xfrm>
            <a:off x="179513" y="548681"/>
            <a:ext cx="8750176" cy="6309320"/>
          </a:xfrm>
        </p:spPr>
        <p:txBody>
          <a:bodyPr>
            <a:normAutofit lnSpcReduction="10000"/>
          </a:bodyPr>
          <a:lstStyle/>
          <a:p>
            <a:pPr marL="0" indent="0" fontAlgn="auto">
              <a:spcAft>
                <a:spcPts val="0"/>
              </a:spcAft>
              <a:buClr>
                <a:schemeClr val="accent3"/>
              </a:buClr>
              <a:buNone/>
              <a:defRPr/>
            </a:pPr>
            <a:r>
              <a:rPr lang="ru-RU" sz="2800" dirty="0" smtClean="0"/>
              <a:t>7. Занятие позиции в отношении новой версии типа.</a:t>
            </a:r>
          </a:p>
          <a:p>
            <a:pPr marL="0" indent="0" fontAlgn="auto">
              <a:spcAft>
                <a:spcPts val="0"/>
              </a:spcAft>
              <a:buClr>
                <a:schemeClr val="accent3"/>
              </a:buClr>
              <a:buNone/>
              <a:defRPr/>
            </a:pPr>
            <a:r>
              <a:rPr lang="ru-RU" sz="2800" i="1" dirty="0" smtClean="0">
                <a:solidFill>
                  <a:srgbClr val="0070C0"/>
                </a:solidFill>
              </a:rPr>
              <a:t>Есть ли у вас еще ко мне вопросы? Можно порекомендовать, как наблюдать за собой, чтобы лучше разобраться в версии типа.</a:t>
            </a:r>
          </a:p>
          <a:p>
            <a:pPr marL="0" indent="0" fontAlgn="auto">
              <a:spcAft>
                <a:spcPts val="0"/>
              </a:spcAft>
              <a:buClr>
                <a:schemeClr val="accent3"/>
              </a:buClr>
              <a:buNone/>
              <a:defRPr/>
            </a:pPr>
            <a:r>
              <a:rPr lang="ru-RU" sz="2400" b="1" dirty="0">
                <a:solidFill>
                  <a:srgbClr val="C00000"/>
                </a:solidFill>
              </a:rPr>
              <a:t>На этом этапе важно не спорить и не возвращаться к обсуждению интервью</a:t>
            </a:r>
            <a:r>
              <a:rPr lang="ru-RU" sz="2400" b="1" dirty="0" smtClean="0">
                <a:solidFill>
                  <a:srgbClr val="C00000"/>
                </a:solidFill>
              </a:rPr>
              <a:t>.</a:t>
            </a:r>
          </a:p>
          <a:p>
            <a:pPr marL="0" indent="0" fontAlgn="auto">
              <a:spcAft>
                <a:spcPts val="0"/>
              </a:spcAft>
              <a:buClr>
                <a:schemeClr val="accent3"/>
              </a:buClr>
              <a:buNone/>
              <a:defRPr/>
            </a:pPr>
            <a:r>
              <a:rPr lang="ru-RU" sz="2400" dirty="0" smtClean="0"/>
              <a:t>Если клиент хочет продолжать дискуссию, опираясь на то, что уже было проговорено, необходимо обратить его внимание на то, что продвижения вперед не происходит и завершить обсуждение.</a:t>
            </a:r>
          </a:p>
          <a:p>
            <a:pPr marL="0" indent="0" fontAlgn="auto">
              <a:spcAft>
                <a:spcPts val="0"/>
              </a:spcAft>
              <a:buClr>
                <a:schemeClr val="accent3"/>
              </a:buClr>
              <a:buNone/>
              <a:defRPr/>
            </a:pPr>
            <a:r>
              <a:rPr lang="ru-RU" sz="2400" i="1" dirty="0" smtClean="0">
                <a:solidFill>
                  <a:srgbClr val="0070C0"/>
                </a:solidFill>
              </a:rPr>
              <a:t>Обратили ли вы внимание, что в настоящий момент мы не можем продвинуться вперед в обсуждении версии вашего типа? Хотели бы вы изучить дополнительные материалы по соционике и продолжить обсуждение версии на новом уровне? Возможно, у вас появятся вопросы ко мне или новые аргументы.</a:t>
            </a:r>
            <a:endParaRPr lang="ru-RU" i="1" dirty="0">
              <a:solidFill>
                <a:srgbClr val="0070C0"/>
              </a:solidFill>
            </a:endParaRPr>
          </a:p>
        </p:txBody>
      </p:sp>
    </p:spTree>
    <p:extLst>
      <p:ext uri="{BB962C8B-B14F-4D97-AF65-F5344CB8AC3E}">
        <p14:creationId xmlns:p14="http://schemas.microsoft.com/office/powerpoint/2010/main" val="3649211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p:nvPr>
        </p:nvSpPr>
        <p:spPr>
          <a:xfrm>
            <a:off x="0" y="0"/>
            <a:ext cx="9144000" cy="642938"/>
          </a:xfrm>
        </p:spPr>
        <p:txBody>
          <a:bodyPr/>
          <a:lstStyle/>
          <a:p>
            <a:pPr algn="ctr"/>
            <a:r>
              <a:rPr lang="ru-RU" sz="4200" dirty="0" smtClean="0"/>
              <a:t>Технология работы с защитами</a:t>
            </a:r>
            <a:r>
              <a:rPr lang="en-US" sz="4200" dirty="0" smtClean="0"/>
              <a:t> #</a:t>
            </a:r>
            <a:r>
              <a:rPr lang="ru-RU" sz="4200" dirty="0" smtClean="0"/>
              <a:t>5</a:t>
            </a: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575672723"/>
              </p:ext>
            </p:extLst>
          </p:nvPr>
        </p:nvGraphicFramePr>
        <p:xfrm>
          <a:off x="142875" y="714375"/>
          <a:ext cx="8929688" cy="3286157"/>
        </p:xfrm>
        <a:graphic>
          <a:graphicData uri="http://schemas.openxmlformats.org/drawingml/2006/table">
            <a:tbl>
              <a:tblPr firstRow="1" bandRow="1">
                <a:tableStyleId>{5C22544A-7EE6-4342-B048-85BDC9FD1C3A}</a:tableStyleId>
              </a:tblPr>
              <a:tblGrid>
                <a:gridCol w="2232422"/>
                <a:gridCol w="2232422"/>
                <a:gridCol w="2232422"/>
                <a:gridCol w="2232422"/>
              </a:tblGrid>
              <a:tr h="341789">
                <a:tc>
                  <a:txBody>
                    <a:bodyPr/>
                    <a:lstStyle/>
                    <a:p>
                      <a:pPr indent="180340" algn="just">
                        <a:lnSpc>
                          <a:spcPct val="115000"/>
                        </a:lnSpc>
                        <a:spcAft>
                          <a:spcPts val="1000"/>
                        </a:spcAft>
                      </a:pPr>
                      <a:r>
                        <a:rPr lang="ru-RU" sz="1600" b="1" dirty="0">
                          <a:solidFill>
                            <a:schemeClr val="bg1"/>
                          </a:solidFill>
                          <a:latin typeface="Times New Roman"/>
                          <a:ea typeface="Calibri"/>
                          <a:cs typeface="Times New Roman"/>
                        </a:rPr>
                        <a:t>Тип защиты</a:t>
                      </a:r>
                      <a:endParaRPr lang="ru-RU" sz="1600" dirty="0">
                        <a:solidFill>
                          <a:schemeClr val="bg1"/>
                        </a:solidFill>
                        <a:latin typeface="Calibri"/>
                        <a:ea typeface="Calibri"/>
                        <a:cs typeface="Times New Roman"/>
                      </a:endParaRPr>
                    </a:p>
                  </a:txBody>
                  <a:tcPr marL="68580" marR="68580" marT="0" marB="0"/>
                </a:tc>
                <a:tc>
                  <a:txBody>
                    <a:bodyPr/>
                    <a:lstStyle/>
                    <a:p>
                      <a:pPr algn="just">
                        <a:lnSpc>
                          <a:spcPct val="115000"/>
                        </a:lnSpc>
                        <a:spcAft>
                          <a:spcPts val="1000"/>
                        </a:spcAft>
                      </a:pPr>
                      <a:r>
                        <a:rPr lang="ru-RU" sz="1600" b="1" dirty="0">
                          <a:solidFill>
                            <a:schemeClr val="bg1"/>
                          </a:solidFill>
                          <a:latin typeface="Times New Roman"/>
                          <a:ea typeface="Calibri"/>
                          <a:cs typeface="Times New Roman"/>
                        </a:rPr>
                        <a:t>Пример</a:t>
                      </a:r>
                      <a:endParaRPr lang="ru-RU" sz="1600" dirty="0">
                        <a:solidFill>
                          <a:schemeClr val="bg1"/>
                        </a:solidFill>
                        <a:latin typeface="Calibri"/>
                        <a:ea typeface="Calibri"/>
                        <a:cs typeface="Times New Roman"/>
                      </a:endParaRPr>
                    </a:p>
                  </a:txBody>
                  <a:tcPr marL="68580" marR="68580" marT="0" marB="0"/>
                </a:tc>
                <a:tc>
                  <a:txBody>
                    <a:bodyPr/>
                    <a:lstStyle/>
                    <a:p>
                      <a:pPr indent="180340" algn="just">
                        <a:lnSpc>
                          <a:spcPct val="115000"/>
                        </a:lnSpc>
                        <a:spcAft>
                          <a:spcPts val="1000"/>
                        </a:spcAft>
                      </a:pPr>
                      <a:r>
                        <a:rPr lang="ru-RU" sz="1600" b="1" dirty="0">
                          <a:solidFill>
                            <a:schemeClr val="bg1"/>
                          </a:solidFill>
                          <a:latin typeface="Times New Roman"/>
                          <a:ea typeface="Calibri"/>
                          <a:cs typeface="Times New Roman"/>
                        </a:rPr>
                        <a:t>Метод снятия</a:t>
                      </a:r>
                      <a:endParaRPr lang="ru-RU" sz="1600" dirty="0">
                        <a:solidFill>
                          <a:schemeClr val="bg1"/>
                        </a:solidFill>
                        <a:latin typeface="Calibri"/>
                        <a:ea typeface="Calibri"/>
                        <a:cs typeface="Times New Roman"/>
                      </a:endParaRPr>
                    </a:p>
                  </a:txBody>
                  <a:tcPr marL="68580" marR="68580" marT="0" marB="0"/>
                </a:tc>
                <a:tc>
                  <a:txBody>
                    <a:bodyPr/>
                    <a:lstStyle/>
                    <a:p>
                      <a:pPr algn="just">
                        <a:lnSpc>
                          <a:spcPct val="115000"/>
                        </a:lnSpc>
                        <a:spcAft>
                          <a:spcPts val="1000"/>
                        </a:spcAft>
                      </a:pPr>
                      <a:r>
                        <a:rPr lang="ru-RU" sz="1600" b="1" dirty="0">
                          <a:solidFill>
                            <a:schemeClr val="bg1"/>
                          </a:solidFill>
                          <a:latin typeface="Times New Roman"/>
                          <a:ea typeface="Calibri"/>
                          <a:cs typeface="Times New Roman"/>
                        </a:rPr>
                        <a:t>Пример снятия</a:t>
                      </a:r>
                      <a:endParaRPr lang="ru-RU" sz="1600" dirty="0">
                        <a:solidFill>
                          <a:schemeClr val="bg1"/>
                        </a:solidFill>
                        <a:latin typeface="Calibri"/>
                        <a:ea typeface="Calibri"/>
                        <a:cs typeface="Times New Roman"/>
                      </a:endParaRPr>
                    </a:p>
                  </a:txBody>
                  <a:tcPr marL="68580" marR="68580" marT="0" marB="0"/>
                </a:tc>
              </a:tr>
              <a:tr h="2133898">
                <a:tc>
                  <a:txBody>
                    <a:bodyPr/>
                    <a:lstStyle/>
                    <a:p>
                      <a:pPr indent="180340" algn="just">
                        <a:lnSpc>
                          <a:spcPct val="115000"/>
                        </a:lnSpc>
                        <a:spcAft>
                          <a:spcPts val="1000"/>
                        </a:spcAft>
                      </a:pPr>
                      <a:r>
                        <a:rPr lang="ru-RU" sz="1800" dirty="0">
                          <a:solidFill>
                            <a:srgbClr val="000000"/>
                          </a:solidFill>
                          <a:latin typeface="Times New Roman"/>
                          <a:ea typeface="Calibri"/>
                          <a:cs typeface="Times New Roman"/>
                        </a:rPr>
                        <a:t>Демонстрация собственного превосходства </a:t>
                      </a:r>
                      <a:r>
                        <a:rPr lang="ru-RU" sz="1800" i="1" dirty="0">
                          <a:solidFill>
                            <a:srgbClr val="000000"/>
                          </a:solidFill>
                          <a:latin typeface="Times New Roman"/>
                          <a:ea typeface="Calibri"/>
                          <a:cs typeface="Times New Roman"/>
                        </a:rPr>
                        <a:t>(«Ты мне не нужен, потому, что я лучше тебя»)</a:t>
                      </a:r>
                      <a:endParaRPr lang="ru-RU" sz="1800" dirty="0">
                        <a:latin typeface="Calibri"/>
                        <a:ea typeface="Calibri"/>
                        <a:cs typeface="Times New Roman"/>
                      </a:endParaRPr>
                    </a:p>
                  </a:txBody>
                  <a:tcPr marL="68580" marR="68580" marT="0" marB="0"/>
                </a:tc>
                <a:tc>
                  <a:txBody>
                    <a:bodyPr/>
                    <a:lstStyle/>
                    <a:p>
                      <a:pPr algn="just">
                        <a:lnSpc>
                          <a:spcPct val="115000"/>
                        </a:lnSpc>
                        <a:spcAft>
                          <a:spcPts val="1000"/>
                        </a:spcAft>
                      </a:pPr>
                      <a:r>
                        <a:rPr lang="ru-RU" sz="1800" dirty="0">
                          <a:latin typeface="Times New Roman"/>
                          <a:ea typeface="Calibri"/>
                          <a:cs typeface="Times New Roman"/>
                        </a:rPr>
                        <a:t>Я лучше знаю, какой у меня тип. В этих и этих моих словах проявилось то-то и то-то. Вы меня просто не поняли.</a:t>
                      </a:r>
                      <a:endParaRPr lang="ru-RU" sz="1800" dirty="0">
                        <a:latin typeface="Calibri"/>
                        <a:ea typeface="Calibri"/>
                        <a:cs typeface="Times New Roman"/>
                      </a:endParaRPr>
                    </a:p>
                  </a:txBody>
                  <a:tcPr marL="68580" marR="68580" marT="0" marB="0"/>
                </a:tc>
                <a:tc>
                  <a:txBody>
                    <a:bodyPr/>
                    <a:lstStyle/>
                    <a:p>
                      <a:pPr marL="0" indent="0" algn="just">
                        <a:lnSpc>
                          <a:spcPct val="115000"/>
                        </a:lnSpc>
                        <a:spcAft>
                          <a:spcPts val="1000"/>
                        </a:spcAft>
                      </a:pPr>
                      <a:r>
                        <a:rPr lang="ru-RU" sz="1800" b="1" dirty="0" smtClean="0">
                          <a:solidFill>
                            <a:srgbClr val="000000"/>
                          </a:solidFill>
                          <a:latin typeface="Times New Roman"/>
                          <a:ea typeface="Calibri"/>
                          <a:cs typeface="Times New Roman"/>
                        </a:rPr>
                        <a:t>1</a:t>
                      </a:r>
                      <a:r>
                        <a:rPr lang="ru-RU" sz="1800" dirty="0" smtClean="0">
                          <a:solidFill>
                            <a:srgbClr val="000000"/>
                          </a:solidFill>
                          <a:latin typeface="Times New Roman"/>
                          <a:ea typeface="Calibri"/>
                          <a:cs typeface="Times New Roman"/>
                        </a:rPr>
                        <a:t>.Превращение </a:t>
                      </a:r>
                      <a:r>
                        <a:rPr lang="ru-RU" sz="1800" dirty="0">
                          <a:solidFill>
                            <a:srgbClr val="000000"/>
                          </a:solidFill>
                          <a:latin typeface="Times New Roman"/>
                          <a:ea typeface="Calibri"/>
                          <a:cs typeface="Times New Roman"/>
                        </a:rPr>
                        <a:t>превосходства в признанное достоинство. </a:t>
                      </a:r>
                      <a:endParaRPr lang="ru-RU" sz="1800" dirty="0">
                        <a:latin typeface="Calibri"/>
                        <a:ea typeface="Calibri"/>
                        <a:cs typeface="Times New Roman"/>
                      </a:endParaRPr>
                    </a:p>
                    <a:p>
                      <a:pPr marL="0" indent="0" algn="just">
                        <a:lnSpc>
                          <a:spcPct val="115000"/>
                        </a:lnSpc>
                        <a:spcAft>
                          <a:spcPts val="1000"/>
                        </a:spcAft>
                      </a:pPr>
                      <a:r>
                        <a:rPr lang="ru-RU" sz="1800" dirty="0" smtClean="0">
                          <a:solidFill>
                            <a:srgbClr val="000000"/>
                          </a:solidFill>
                          <a:latin typeface="Times New Roman"/>
                          <a:ea typeface="Calibri"/>
                          <a:cs typeface="Times New Roman"/>
                        </a:rPr>
                        <a:t>2.Превращение </a:t>
                      </a:r>
                      <a:r>
                        <a:rPr lang="ru-RU" sz="1800" dirty="0">
                          <a:solidFill>
                            <a:srgbClr val="000000"/>
                          </a:solidFill>
                          <a:latin typeface="Times New Roman"/>
                          <a:ea typeface="Calibri"/>
                          <a:cs typeface="Times New Roman"/>
                        </a:rPr>
                        <a:t>достоинства в повод для общения</a:t>
                      </a:r>
                      <a:endParaRPr lang="ru-RU" sz="1800" dirty="0">
                        <a:latin typeface="Calibri"/>
                        <a:ea typeface="Calibri"/>
                        <a:cs typeface="Times New Roman"/>
                      </a:endParaRPr>
                    </a:p>
                  </a:txBody>
                  <a:tcPr marL="68580" marR="68580" marT="0" marB="0"/>
                </a:tc>
                <a:tc>
                  <a:txBody>
                    <a:bodyPr/>
                    <a:lstStyle/>
                    <a:p>
                      <a:pPr indent="180340" algn="just">
                        <a:lnSpc>
                          <a:spcPct val="115000"/>
                        </a:lnSpc>
                        <a:spcAft>
                          <a:spcPts val="0"/>
                        </a:spcAft>
                      </a:pPr>
                      <a:r>
                        <a:rPr lang="ru-RU" sz="1400" dirty="0" smtClean="0">
                          <a:solidFill>
                            <a:srgbClr val="000000"/>
                          </a:solidFill>
                          <a:latin typeface="Times New Roman"/>
                          <a:ea typeface="Calibri"/>
                          <a:cs typeface="Times New Roman"/>
                        </a:rPr>
                        <a:t>Как я вижу, вы </a:t>
                      </a:r>
                      <a:r>
                        <a:rPr lang="ru-RU" sz="1400" dirty="0">
                          <a:solidFill>
                            <a:srgbClr val="000000"/>
                          </a:solidFill>
                          <a:latin typeface="Times New Roman"/>
                          <a:ea typeface="Calibri"/>
                          <a:cs typeface="Times New Roman"/>
                        </a:rPr>
                        <a:t>очень продвинулись в изучении своего типа.  Мы тоже известные диагносты, и мы рады, что вы обратились, чтобы </a:t>
                      </a:r>
                      <a:r>
                        <a:rPr lang="ru-RU" sz="1400" dirty="0" smtClean="0">
                          <a:solidFill>
                            <a:srgbClr val="000000"/>
                          </a:solidFill>
                          <a:latin typeface="Times New Roman"/>
                          <a:ea typeface="Calibri"/>
                          <a:cs typeface="Times New Roman"/>
                        </a:rPr>
                        <a:t>разобраться, </a:t>
                      </a:r>
                      <a:r>
                        <a:rPr lang="ru-RU" sz="1400" dirty="0">
                          <a:solidFill>
                            <a:srgbClr val="000000"/>
                          </a:solidFill>
                          <a:latin typeface="Times New Roman"/>
                          <a:ea typeface="Calibri"/>
                          <a:cs typeface="Times New Roman"/>
                        </a:rPr>
                        <a:t>именно к нам. Давайте будем работать вместе.</a:t>
                      </a:r>
                      <a:endParaRPr lang="ru-RU" sz="1400" dirty="0">
                        <a:latin typeface="Calibri"/>
                        <a:ea typeface="Calibri"/>
                        <a:cs typeface="Times New Roman"/>
                      </a:endParaRPr>
                    </a:p>
                    <a:p>
                      <a:pPr algn="just">
                        <a:lnSpc>
                          <a:spcPct val="115000"/>
                        </a:lnSpc>
                        <a:spcAft>
                          <a:spcPts val="0"/>
                        </a:spcAft>
                      </a:pPr>
                      <a:r>
                        <a:rPr lang="ru-RU" sz="1400" i="1" dirty="0">
                          <a:solidFill>
                            <a:srgbClr val="000000"/>
                          </a:solidFill>
                          <a:latin typeface="Times New Roman"/>
                          <a:ea typeface="Calibri"/>
                          <a:cs typeface="Times New Roman"/>
                        </a:rPr>
                        <a:t>Смысл: Да, ты действительно лучший. Именно поэтому я тебе и нужен</a:t>
                      </a:r>
                      <a:endParaRPr lang="ru-RU" sz="14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p:nvPr>
        </p:nvSpPr>
        <p:spPr>
          <a:xfrm>
            <a:off x="0" y="0"/>
            <a:ext cx="9144000" cy="642938"/>
          </a:xfrm>
        </p:spPr>
        <p:txBody>
          <a:bodyPr/>
          <a:lstStyle/>
          <a:p>
            <a:pPr algn="ctr"/>
            <a:r>
              <a:rPr lang="ru-RU" sz="4200" dirty="0" smtClean="0"/>
              <a:t>Технология работы с защитами</a:t>
            </a:r>
            <a:r>
              <a:rPr lang="en-US" sz="4200" dirty="0" smtClean="0"/>
              <a:t> #</a:t>
            </a:r>
            <a:r>
              <a:rPr lang="ru-RU" sz="4200" dirty="0" smtClean="0"/>
              <a:t>6</a:t>
            </a: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2647195292"/>
              </p:ext>
            </p:extLst>
          </p:nvPr>
        </p:nvGraphicFramePr>
        <p:xfrm>
          <a:off x="142875" y="714375"/>
          <a:ext cx="8929688" cy="3723999"/>
        </p:xfrm>
        <a:graphic>
          <a:graphicData uri="http://schemas.openxmlformats.org/drawingml/2006/table">
            <a:tbl>
              <a:tblPr firstRow="1" bandRow="1">
                <a:tableStyleId>{5C22544A-7EE6-4342-B048-85BDC9FD1C3A}</a:tableStyleId>
              </a:tblPr>
              <a:tblGrid>
                <a:gridCol w="2232422"/>
                <a:gridCol w="2232422"/>
                <a:gridCol w="2232422"/>
                <a:gridCol w="2232422"/>
              </a:tblGrid>
              <a:tr h="341789">
                <a:tc>
                  <a:txBody>
                    <a:bodyPr/>
                    <a:lstStyle/>
                    <a:p>
                      <a:pPr indent="180340" algn="just">
                        <a:lnSpc>
                          <a:spcPct val="115000"/>
                        </a:lnSpc>
                        <a:spcAft>
                          <a:spcPts val="1000"/>
                        </a:spcAft>
                      </a:pPr>
                      <a:r>
                        <a:rPr lang="ru-RU" sz="1600" b="1" dirty="0">
                          <a:solidFill>
                            <a:schemeClr val="bg1"/>
                          </a:solidFill>
                          <a:latin typeface="Times New Roman"/>
                          <a:ea typeface="Calibri"/>
                          <a:cs typeface="Times New Roman"/>
                        </a:rPr>
                        <a:t>Тип защиты</a:t>
                      </a:r>
                      <a:endParaRPr lang="ru-RU" sz="1600" dirty="0">
                        <a:solidFill>
                          <a:schemeClr val="bg1"/>
                        </a:solidFill>
                        <a:latin typeface="Calibri"/>
                        <a:ea typeface="Calibri"/>
                        <a:cs typeface="Times New Roman"/>
                      </a:endParaRPr>
                    </a:p>
                  </a:txBody>
                  <a:tcPr marL="68580" marR="68580" marT="0" marB="0"/>
                </a:tc>
                <a:tc>
                  <a:txBody>
                    <a:bodyPr/>
                    <a:lstStyle/>
                    <a:p>
                      <a:pPr algn="just">
                        <a:lnSpc>
                          <a:spcPct val="115000"/>
                        </a:lnSpc>
                        <a:spcAft>
                          <a:spcPts val="1000"/>
                        </a:spcAft>
                      </a:pPr>
                      <a:r>
                        <a:rPr lang="ru-RU" sz="1600" b="1" dirty="0">
                          <a:solidFill>
                            <a:schemeClr val="bg1"/>
                          </a:solidFill>
                          <a:latin typeface="Times New Roman"/>
                          <a:ea typeface="Calibri"/>
                          <a:cs typeface="Times New Roman"/>
                        </a:rPr>
                        <a:t>Пример</a:t>
                      </a:r>
                      <a:endParaRPr lang="ru-RU" sz="1600" dirty="0">
                        <a:solidFill>
                          <a:schemeClr val="bg1"/>
                        </a:solidFill>
                        <a:latin typeface="Calibri"/>
                        <a:ea typeface="Calibri"/>
                        <a:cs typeface="Times New Roman"/>
                      </a:endParaRPr>
                    </a:p>
                  </a:txBody>
                  <a:tcPr marL="68580" marR="68580" marT="0" marB="0"/>
                </a:tc>
                <a:tc>
                  <a:txBody>
                    <a:bodyPr/>
                    <a:lstStyle/>
                    <a:p>
                      <a:pPr indent="180340" algn="just">
                        <a:lnSpc>
                          <a:spcPct val="115000"/>
                        </a:lnSpc>
                        <a:spcAft>
                          <a:spcPts val="1000"/>
                        </a:spcAft>
                      </a:pPr>
                      <a:r>
                        <a:rPr lang="ru-RU" sz="1600" b="1" dirty="0">
                          <a:solidFill>
                            <a:schemeClr val="bg1"/>
                          </a:solidFill>
                          <a:latin typeface="Times New Roman"/>
                          <a:ea typeface="Calibri"/>
                          <a:cs typeface="Times New Roman"/>
                        </a:rPr>
                        <a:t>Метод снятия</a:t>
                      </a:r>
                      <a:endParaRPr lang="ru-RU" sz="1600" dirty="0">
                        <a:solidFill>
                          <a:schemeClr val="bg1"/>
                        </a:solidFill>
                        <a:latin typeface="Calibri"/>
                        <a:ea typeface="Calibri"/>
                        <a:cs typeface="Times New Roman"/>
                      </a:endParaRPr>
                    </a:p>
                  </a:txBody>
                  <a:tcPr marL="68580" marR="68580" marT="0" marB="0"/>
                </a:tc>
                <a:tc>
                  <a:txBody>
                    <a:bodyPr/>
                    <a:lstStyle/>
                    <a:p>
                      <a:pPr algn="just">
                        <a:lnSpc>
                          <a:spcPct val="115000"/>
                        </a:lnSpc>
                        <a:spcAft>
                          <a:spcPts val="1000"/>
                        </a:spcAft>
                      </a:pPr>
                      <a:r>
                        <a:rPr lang="ru-RU" sz="1600" b="1" dirty="0">
                          <a:solidFill>
                            <a:schemeClr val="bg1"/>
                          </a:solidFill>
                          <a:latin typeface="Times New Roman"/>
                          <a:ea typeface="Calibri"/>
                          <a:cs typeface="Times New Roman"/>
                        </a:rPr>
                        <a:t>Пример снятия</a:t>
                      </a:r>
                      <a:endParaRPr lang="ru-RU" sz="1600" dirty="0">
                        <a:solidFill>
                          <a:schemeClr val="bg1"/>
                        </a:solidFill>
                        <a:latin typeface="Calibri"/>
                        <a:ea typeface="Calibri"/>
                        <a:cs typeface="Times New Roman"/>
                      </a:endParaRPr>
                    </a:p>
                  </a:txBody>
                  <a:tcPr marL="68580" marR="68580" marT="0" marB="0"/>
                </a:tc>
              </a:tr>
              <a:tr h="3382210">
                <a:tc>
                  <a:txBody>
                    <a:bodyPr/>
                    <a:lstStyle/>
                    <a:p>
                      <a:pPr indent="180340" algn="just">
                        <a:lnSpc>
                          <a:spcPct val="115000"/>
                        </a:lnSpc>
                        <a:spcAft>
                          <a:spcPts val="1000"/>
                        </a:spcAft>
                      </a:pPr>
                      <a:r>
                        <a:rPr lang="ru-RU" sz="1800" dirty="0">
                          <a:latin typeface="Times New Roman"/>
                          <a:ea typeface="Calibri"/>
                          <a:cs typeface="Times New Roman"/>
                        </a:rPr>
                        <a:t>Мягкий уход: согласие и отсрочка обсуждения.</a:t>
                      </a:r>
                      <a:endParaRPr lang="ru-RU" sz="1800" dirty="0">
                        <a:latin typeface="Calibri"/>
                        <a:ea typeface="Calibri"/>
                        <a:cs typeface="Times New Roman"/>
                      </a:endParaRPr>
                    </a:p>
                    <a:p>
                      <a:pPr indent="180340" algn="just">
                        <a:lnSpc>
                          <a:spcPct val="115000"/>
                        </a:lnSpc>
                        <a:spcAft>
                          <a:spcPts val="1000"/>
                        </a:spcAft>
                      </a:pPr>
                      <a:r>
                        <a:rPr lang="ru-RU" sz="1800" i="1" dirty="0">
                          <a:latin typeface="Times New Roman"/>
                          <a:ea typeface="Calibri"/>
                          <a:cs typeface="Times New Roman"/>
                        </a:rPr>
                        <a:t>(«Я тебя выслушал, а теперь оставь меня в покое»).</a:t>
                      </a:r>
                      <a:endParaRPr lang="ru-RU" sz="1800" dirty="0">
                        <a:latin typeface="Calibri"/>
                        <a:ea typeface="Calibri"/>
                        <a:cs typeface="Times New Roman"/>
                      </a:endParaRPr>
                    </a:p>
                  </a:txBody>
                  <a:tcPr marL="68580" marR="68580" marT="0" marB="0"/>
                </a:tc>
                <a:tc>
                  <a:txBody>
                    <a:bodyPr/>
                    <a:lstStyle/>
                    <a:p>
                      <a:pPr algn="just">
                        <a:lnSpc>
                          <a:spcPct val="115000"/>
                        </a:lnSpc>
                        <a:spcAft>
                          <a:spcPts val="1000"/>
                        </a:spcAft>
                      </a:pPr>
                      <a:r>
                        <a:rPr lang="ru-RU" sz="1800" dirty="0">
                          <a:latin typeface="Times New Roman"/>
                          <a:ea typeface="Calibri"/>
                          <a:cs typeface="Times New Roman"/>
                        </a:rPr>
                        <a:t>Да, спасибо, мне все понятно, мне очень понравилось, </a:t>
                      </a:r>
                      <a:r>
                        <a:rPr lang="ru-RU" sz="1800" dirty="0" smtClean="0">
                          <a:latin typeface="Times New Roman"/>
                          <a:ea typeface="Calibri"/>
                          <a:cs typeface="Times New Roman"/>
                        </a:rPr>
                        <a:t>я </a:t>
                      </a:r>
                      <a:r>
                        <a:rPr lang="ru-RU" sz="1800" dirty="0">
                          <a:latin typeface="Times New Roman"/>
                          <a:ea typeface="Calibri"/>
                          <a:cs typeface="Times New Roman"/>
                        </a:rPr>
                        <a:t>вам напишу/позвоню.</a:t>
                      </a:r>
                      <a:endParaRPr lang="ru-RU" sz="1800" dirty="0">
                        <a:latin typeface="Calibri"/>
                        <a:ea typeface="Calibri"/>
                        <a:cs typeface="Times New Roman"/>
                      </a:endParaRPr>
                    </a:p>
                  </a:txBody>
                  <a:tcPr marL="68580" marR="68580" marT="0" marB="0"/>
                </a:tc>
                <a:tc>
                  <a:txBody>
                    <a:bodyPr/>
                    <a:lstStyle/>
                    <a:p>
                      <a:pPr marL="0" indent="0" algn="just">
                        <a:lnSpc>
                          <a:spcPct val="115000"/>
                        </a:lnSpc>
                        <a:spcAft>
                          <a:spcPts val="1000"/>
                        </a:spcAft>
                      </a:pPr>
                      <a:r>
                        <a:rPr lang="ru-RU" sz="1800" dirty="0" smtClean="0">
                          <a:solidFill>
                            <a:srgbClr val="000000"/>
                          </a:solidFill>
                          <a:latin typeface="Times New Roman"/>
                          <a:ea typeface="Calibri"/>
                          <a:cs typeface="Times New Roman"/>
                        </a:rPr>
                        <a:t>1.Получение </a:t>
                      </a:r>
                      <a:r>
                        <a:rPr lang="ru-RU" sz="1800" dirty="0">
                          <a:solidFill>
                            <a:srgbClr val="000000"/>
                          </a:solidFill>
                          <a:latin typeface="Times New Roman"/>
                          <a:ea typeface="Calibri"/>
                          <a:cs typeface="Times New Roman"/>
                        </a:rPr>
                        <a:t>обратной связи о итогах диагностики: что именно </a:t>
                      </a:r>
                      <a:r>
                        <a:rPr lang="ru-RU" sz="1800" dirty="0" smtClean="0">
                          <a:solidFill>
                            <a:srgbClr val="000000"/>
                          </a:solidFill>
                          <a:latin typeface="Times New Roman"/>
                          <a:ea typeface="Calibri"/>
                          <a:cs typeface="Times New Roman"/>
                        </a:rPr>
                        <a:t>интерес-но</a:t>
                      </a:r>
                      <a:r>
                        <a:rPr lang="ru-RU" sz="1800" dirty="0">
                          <a:solidFill>
                            <a:srgbClr val="000000"/>
                          </a:solidFill>
                          <a:latin typeface="Times New Roman"/>
                          <a:ea typeface="Calibri"/>
                          <a:cs typeface="Times New Roman"/>
                        </a:rPr>
                        <a:t>, </a:t>
                      </a:r>
                      <a:r>
                        <a:rPr lang="ru-RU" sz="1800" dirty="0" smtClean="0">
                          <a:solidFill>
                            <a:srgbClr val="000000"/>
                          </a:solidFill>
                          <a:latin typeface="Times New Roman"/>
                          <a:ea typeface="Calibri"/>
                          <a:cs typeface="Times New Roman"/>
                        </a:rPr>
                        <a:t>что именно понравилось, то </a:t>
                      </a:r>
                      <a:r>
                        <a:rPr lang="ru-RU" sz="1800" dirty="0">
                          <a:solidFill>
                            <a:srgbClr val="000000"/>
                          </a:solidFill>
                          <a:latin typeface="Times New Roman"/>
                          <a:ea typeface="Calibri"/>
                          <a:cs typeface="Times New Roman"/>
                        </a:rPr>
                        <a:t>или это? </a:t>
                      </a:r>
                      <a:endParaRPr lang="ru-RU" sz="1800" dirty="0">
                        <a:latin typeface="Calibri"/>
                        <a:ea typeface="Calibri"/>
                        <a:cs typeface="Times New Roman"/>
                      </a:endParaRPr>
                    </a:p>
                    <a:p>
                      <a:pPr algn="just">
                        <a:lnSpc>
                          <a:spcPct val="115000"/>
                        </a:lnSpc>
                        <a:spcAft>
                          <a:spcPts val="1000"/>
                        </a:spcAft>
                      </a:pPr>
                      <a:r>
                        <a:rPr lang="ru-RU" sz="1800" dirty="0">
                          <a:solidFill>
                            <a:srgbClr val="000000"/>
                          </a:solidFill>
                          <a:latin typeface="Times New Roman"/>
                          <a:ea typeface="Calibri"/>
                          <a:cs typeface="Times New Roman"/>
                        </a:rPr>
                        <a:t>2.Подача информации в виде ответов на вопросы</a:t>
                      </a:r>
                      <a:endParaRPr lang="ru-RU" sz="1800" dirty="0">
                        <a:latin typeface="Calibri"/>
                        <a:ea typeface="Calibri"/>
                        <a:cs typeface="Times New Roman"/>
                      </a:endParaRPr>
                    </a:p>
                  </a:txBody>
                  <a:tcPr marL="68580" marR="68580" marT="0" marB="0"/>
                </a:tc>
                <a:tc>
                  <a:txBody>
                    <a:bodyPr/>
                    <a:lstStyle/>
                    <a:p>
                      <a:pPr indent="180340" algn="just">
                        <a:lnSpc>
                          <a:spcPct val="115000"/>
                        </a:lnSpc>
                        <a:spcAft>
                          <a:spcPts val="0"/>
                        </a:spcAft>
                      </a:pPr>
                      <a:r>
                        <a:rPr lang="ru-RU" sz="1400" dirty="0">
                          <a:latin typeface="Times New Roman"/>
                          <a:ea typeface="Calibri"/>
                          <a:cs typeface="Times New Roman"/>
                        </a:rPr>
                        <a:t>Конечно, подумать очень важно, а что именно из рассказанного вас заинтересовало больше всего? Что еще хотелось бы узнать?</a:t>
                      </a:r>
                      <a:endParaRPr lang="ru-RU" sz="1400" dirty="0">
                        <a:latin typeface="Calibri"/>
                        <a:ea typeface="Calibri"/>
                        <a:cs typeface="Times New Roman"/>
                      </a:endParaRPr>
                    </a:p>
                    <a:p>
                      <a:pPr indent="180340" algn="just">
                        <a:lnSpc>
                          <a:spcPct val="115000"/>
                        </a:lnSpc>
                        <a:spcAft>
                          <a:spcPts val="0"/>
                        </a:spcAft>
                      </a:pPr>
                      <a:r>
                        <a:rPr lang="ru-RU" sz="1400" i="1" dirty="0">
                          <a:latin typeface="Times New Roman"/>
                          <a:ea typeface="Calibri"/>
                          <a:cs typeface="Times New Roman"/>
                        </a:rPr>
                        <a:t>Смысл: «Ты ведь меня выслушал, теперь я имею право послушать тебя, верно?»</a:t>
                      </a:r>
                      <a:endParaRPr lang="ru-RU" sz="1400" dirty="0">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7311038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p:nvPr>
        </p:nvSpPr>
        <p:spPr>
          <a:xfrm>
            <a:off x="0" y="-34925"/>
            <a:ext cx="9144000" cy="642938"/>
          </a:xfrm>
        </p:spPr>
        <p:txBody>
          <a:bodyPr/>
          <a:lstStyle/>
          <a:p>
            <a:pPr algn="ctr"/>
            <a:r>
              <a:rPr lang="ru-RU" sz="4200" dirty="0" smtClean="0"/>
              <a:t>Технология работы с защитами</a:t>
            </a:r>
            <a:r>
              <a:rPr lang="en-US" sz="4200" dirty="0" smtClean="0"/>
              <a:t> #</a:t>
            </a:r>
            <a:r>
              <a:rPr lang="ru-RU" sz="4200" dirty="0" smtClean="0"/>
              <a:t>7</a:t>
            </a: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1607064434"/>
              </p:ext>
            </p:extLst>
          </p:nvPr>
        </p:nvGraphicFramePr>
        <p:xfrm>
          <a:off x="120650" y="608013"/>
          <a:ext cx="8929688" cy="4530344"/>
        </p:xfrm>
        <a:graphic>
          <a:graphicData uri="http://schemas.openxmlformats.org/drawingml/2006/table">
            <a:tbl>
              <a:tblPr firstRow="1" bandRow="1">
                <a:tableStyleId>{5C22544A-7EE6-4342-B048-85BDC9FD1C3A}</a:tableStyleId>
              </a:tblPr>
              <a:tblGrid>
                <a:gridCol w="2071640"/>
                <a:gridCol w="2071702"/>
                <a:gridCol w="2286016"/>
                <a:gridCol w="2500330"/>
              </a:tblGrid>
              <a:tr h="250321">
                <a:tc>
                  <a:txBody>
                    <a:bodyPr/>
                    <a:lstStyle/>
                    <a:p>
                      <a:pPr indent="180340" algn="just">
                        <a:lnSpc>
                          <a:spcPct val="115000"/>
                        </a:lnSpc>
                        <a:spcAft>
                          <a:spcPts val="1000"/>
                        </a:spcAft>
                      </a:pPr>
                      <a:r>
                        <a:rPr lang="ru-RU" sz="1600" b="1" dirty="0">
                          <a:solidFill>
                            <a:schemeClr val="bg1"/>
                          </a:solidFill>
                          <a:latin typeface="Times New Roman"/>
                          <a:ea typeface="Calibri"/>
                          <a:cs typeface="Times New Roman"/>
                        </a:rPr>
                        <a:t>Тип защиты</a:t>
                      </a:r>
                      <a:endParaRPr lang="ru-RU" sz="1600" dirty="0">
                        <a:solidFill>
                          <a:schemeClr val="bg1"/>
                        </a:solidFill>
                        <a:latin typeface="Calibri"/>
                        <a:ea typeface="Calibri"/>
                        <a:cs typeface="Times New Roman"/>
                      </a:endParaRPr>
                    </a:p>
                  </a:txBody>
                  <a:tcPr marL="68580" marR="68580" marT="0" marB="0"/>
                </a:tc>
                <a:tc>
                  <a:txBody>
                    <a:bodyPr/>
                    <a:lstStyle/>
                    <a:p>
                      <a:pPr algn="just">
                        <a:lnSpc>
                          <a:spcPct val="115000"/>
                        </a:lnSpc>
                        <a:spcAft>
                          <a:spcPts val="1000"/>
                        </a:spcAft>
                      </a:pPr>
                      <a:r>
                        <a:rPr lang="ru-RU" sz="1600" b="1" dirty="0">
                          <a:solidFill>
                            <a:schemeClr val="bg1"/>
                          </a:solidFill>
                          <a:latin typeface="Times New Roman"/>
                          <a:ea typeface="Calibri"/>
                          <a:cs typeface="Times New Roman"/>
                        </a:rPr>
                        <a:t>Пример</a:t>
                      </a:r>
                      <a:endParaRPr lang="ru-RU" sz="1600" dirty="0">
                        <a:solidFill>
                          <a:schemeClr val="bg1"/>
                        </a:solidFill>
                        <a:latin typeface="Calibri"/>
                        <a:ea typeface="Calibri"/>
                        <a:cs typeface="Times New Roman"/>
                      </a:endParaRPr>
                    </a:p>
                  </a:txBody>
                  <a:tcPr marL="68580" marR="68580" marT="0" marB="0"/>
                </a:tc>
                <a:tc>
                  <a:txBody>
                    <a:bodyPr/>
                    <a:lstStyle/>
                    <a:p>
                      <a:pPr indent="180340" algn="just">
                        <a:lnSpc>
                          <a:spcPct val="115000"/>
                        </a:lnSpc>
                        <a:spcAft>
                          <a:spcPts val="1000"/>
                        </a:spcAft>
                      </a:pPr>
                      <a:r>
                        <a:rPr lang="ru-RU" sz="1600" b="1" dirty="0">
                          <a:solidFill>
                            <a:schemeClr val="bg1"/>
                          </a:solidFill>
                          <a:latin typeface="Times New Roman"/>
                          <a:ea typeface="Calibri"/>
                          <a:cs typeface="Times New Roman"/>
                        </a:rPr>
                        <a:t>Метод снятия</a:t>
                      </a:r>
                      <a:endParaRPr lang="ru-RU" sz="1600" dirty="0">
                        <a:solidFill>
                          <a:schemeClr val="bg1"/>
                        </a:solidFill>
                        <a:latin typeface="Calibri"/>
                        <a:ea typeface="Calibri"/>
                        <a:cs typeface="Times New Roman"/>
                      </a:endParaRPr>
                    </a:p>
                  </a:txBody>
                  <a:tcPr marL="68580" marR="68580" marT="0" marB="0"/>
                </a:tc>
                <a:tc>
                  <a:txBody>
                    <a:bodyPr/>
                    <a:lstStyle/>
                    <a:p>
                      <a:pPr algn="just">
                        <a:lnSpc>
                          <a:spcPct val="115000"/>
                        </a:lnSpc>
                        <a:spcAft>
                          <a:spcPts val="1000"/>
                        </a:spcAft>
                      </a:pPr>
                      <a:r>
                        <a:rPr lang="ru-RU" sz="1600" b="1" dirty="0">
                          <a:solidFill>
                            <a:schemeClr val="bg1"/>
                          </a:solidFill>
                          <a:latin typeface="Times New Roman"/>
                          <a:ea typeface="Calibri"/>
                          <a:cs typeface="Times New Roman"/>
                        </a:rPr>
                        <a:t>Пример снятия</a:t>
                      </a:r>
                      <a:endParaRPr lang="ru-RU" sz="1600" dirty="0">
                        <a:solidFill>
                          <a:schemeClr val="bg1"/>
                        </a:solidFill>
                        <a:latin typeface="Calibri"/>
                        <a:ea typeface="Calibri"/>
                        <a:cs typeface="Times New Roman"/>
                      </a:endParaRPr>
                    </a:p>
                  </a:txBody>
                  <a:tcPr marL="68580" marR="68580" marT="0" marB="0"/>
                </a:tc>
              </a:tr>
              <a:tr h="4038004">
                <a:tc>
                  <a:txBody>
                    <a:bodyPr/>
                    <a:lstStyle/>
                    <a:p>
                      <a:pPr indent="180340" algn="just">
                        <a:lnSpc>
                          <a:spcPct val="115000"/>
                        </a:lnSpc>
                        <a:spcAft>
                          <a:spcPts val="1000"/>
                        </a:spcAft>
                      </a:pPr>
                      <a:r>
                        <a:rPr lang="ru-RU" sz="1400">
                          <a:latin typeface="Times New Roman"/>
                          <a:ea typeface="Calibri"/>
                          <a:cs typeface="Times New Roman"/>
                        </a:rPr>
                        <a:t>Спор по всем пунктам, агрессивное возражение</a:t>
                      </a:r>
                      <a:endParaRPr lang="ru-RU" sz="1400">
                        <a:latin typeface="Calibri"/>
                        <a:ea typeface="Calibri"/>
                        <a:cs typeface="Times New Roman"/>
                      </a:endParaRPr>
                    </a:p>
                    <a:p>
                      <a:pPr indent="180340" algn="just">
                        <a:lnSpc>
                          <a:spcPct val="115000"/>
                        </a:lnSpc>
                        <a:spcAft>
                          <a:spcPts val="1000"/>
                        </a:spcAft>
                      </a:pPr>
                      <a:r>
                        <a:rPr lang="ru-RU" sz="1400" i="1">
                          <a:latin typeface="Times New Roman"/>
                          <a:ea typeface="Calibri"/>
                          <a:cs typeface="Times New Roman"/>
                        </a:rPr>
                        <a:t>(«Что бы ты не говорил, я заранее не принимаю»)</a:t>
                      </a:r>
                      <a:endParaRPr lang="ru-RU" sz="1400">
                        <a:latin typeface="Calibri"/>
                        <a:ea typeface="Calibri"/>
                        <a:cs typeface="Times New Roman"/>
                      </a:endParaRPr>
                    </a:p>
                  </a:txBody>
                  <a:tcPr marL="68580" marR="68580" marT="0" marB="0"/>
                </a:tc>
                <a:tc>
                  <a:txBody>
                    <a:bodyPr/>
                    <a:lstStyle/>
                    <a:p>
                      <a:pPr algn="just">
                        <a:lnSpc>
                          <a:spcPct val="115000"/>
                        </a:lnSpc>
                        <a:spcAft>
                          <a:spcPts val="1000"/>
                        </a:spcAft>
                      </a:pPr>
                      <a:r>
                        <a:rPr lang="ru-RU" sz="1400">
                          <a:latin typeface="Times New Roman"/>
                          <a:ea typeface="Calibri"/>
                          <a:cs typeface="Times New Roman"/>
                        </a:rPr>
                        <a:t>Я не могу быть Гамлетом!</a:t>
                      </a:r>
                      <a:endParaRPr lang="ru-RU" sz="1400">
                        <a:latin typeface="Calibri"/>
                        <a:ea typeface="Calibri"/>
                        <a:cs typeface="Times New Roman"/>
                      </a:endParaRPr>
                    </a:p>
                  </a:txBody>
                  <a:tcPr marL="68580" marR="68580" marT="0" marB="0"/>
                </a:tc>
                <a:tc>
                  <a:txBody>
                    <a:bodyPr/>
                    <a:lstStyle/>
                    <a:p>
                      <a:pPr marL="176213" lvl="0" indent="-176213" algn="just">
                        <a:lnSpc>
                          <a:spcPct val="115000"/>
                        </a:lnSpc>
                        <a:spcAft>
                          <a:spcPts val="1000"/>
                        </a:spcAft>
                        <a:buFont typeface="+mj-lt"/>
                        <a:buAutoNum type="arabicPeriod"/>
                      </a:pPr>
                      <a:r>
                        <a:rPr lang="ru-RU" sz="1400" dirty="0">
                          <a:latin typeface="Times New Roman"/>
                          <a:ea typeface="Calibri"/>
                          <a:cs typeface="Times New Roman"/>
                        </a:rPr>
                        <a:t>Задать уточняющие вопросы.</a:t>
                      </a:r>
                      <a:endParaRPr lang="ru-RU" sz="1400" dirty="0">
                        <a:latin typeface="Calibri"/>
                        <a:ea typeface="Calibri"/>
                        <a:cs typeface="Times New Roman"/>
                      </a:endParaRPr>
                    </a:p>
                    <a:p>
                      <a:pPr marL="176213" lvl="0" indent="-176213" algn="just">
                        <a:lnSpc>
                          <a:spcPct val="115000"/>
                        </a:lnSpc>
                        <a:spcAft>
                          <a:spcPts val="1000"/>
                        </a:spcAft>
                        <a:buFont typeface="+mj-lt"/>
                        <a:buAutoNum type="arabicPeriod"/>
                      </a:pPr>
                      <a:r>
                        <a:rPr lang="ru-RU" sz="1400" dirty="0">
                          <a:latin typeface="Times New Roman"/>
                          <a:ea typeface="Calibri"/>
                          <a:cs typeface="Times New Roman"/>
                        </a:rPr>
                        <a:t>Если агрессия и возражения не прекращаются (не более трех), обратить внимание клиента на этот факт.</a:t>
                      </a:r>
                      <a:endParaRPr lang="ru-RU" sz="1400" dirty="0">
                        <a:latin typeface="Calibri"/>
                        <a:ea typeface="Calibri"/>
                        <a:cs typeface="Times New Roman"/>
                      </a:endParaRPr>
                    </a:p>
                    <a:p>
                      <a:pPr marL="176213" lvl="0" indent="-176213" algn="just">
                        <a:lnSpc>
                          <a:spcPct val="115000"/>
                        </a:lnSpc>
                        <a:spcAft>
                          <a:spcPts val="1000"/>
                        </a:spcAft>
                        <a:buFont typeface="+mj-lt"/>
                        <a:buAutoNum type="arabicPeriod"/>
                      </a:pPr>
                      <a:r>
                        <a:rPr lang="ru-RU" sz="1400" dirty="0">
                          <a:latin typeface="Times New Roman"/>
                          <a:ea typeface="Calibri"/>
                          <a:cs typeface="Times New Roman"/>
                        </a:rPr>
                        <a:t>Спросить, с чем связан такой негативизм?</a:t>
                      </a:r>
                      <a:endParaRPr lang="ru-RU" sz="1400" dirty="0">
                        <a:latin typeface="Calibri"/>
                        <a:ea typeface="Calibri"/>
                        <a:cs typeface="Times New Roman"/>
                      </a:endParaRPr>
                    </a:p>
                  </a:txBody>
                  <a:tcPr marL="68580" marR="68580" marT="0" marB="0"/>
                </a:tc>
                <a:tc>
                  <a:txBody>
                    <a:bodyPr/>
                    <a:lstStyle/>
                    <a:p>
                      <a:pPr indent="180340" algn="just">
                        <a:lnSpc>
                          <a:spcPct val="115000"/>
                        </a:lnSpc>
                        <a:spcAft>
                          <a:spcPts val="1000"/>
                        </a:spcAft>
                      </a:pPr>
                      <a:r>
                        <a:rPr lang="ru-RU" sz="1200" dirty="0">
                          <a:latin typeface="Times New Roman"/>
                          <a:ea typeface="Calibri"/>
                          <a:cs typeface="Times New Roman"/>
                        </a:rPr>
                        <a:t>А почему вы считаете, что ваш тип не ЭИЭ? Давайте попробуем понять, что вы тогда имели ввиду. (Собираем не более трех отрицаний)</a:t>
                      </a:r>
                      <a:endParaRPr lang="ru-RU" sz="1100" dirty="0">
                        <a:latin typeface="Calibri"/>
                        <a:ea typeface="Calibri"/>
                        <a:cs typeface="Times New Roman"/>
                      </a:endParaRPr>
                    </a:p>
                    <a:p>
                      <a:pPr marL="24765">
                        <a:lnSpc>
                          <a:spcPct val="115000"/>
                        </a:lnSpc>
                        <a:spcAft>
                          <a:spcPts val="0"/>
                        </a:spcAft>
                      </a:pPr>
                      <a:r>
                        <a:rPr lang="ru-RU" sz="1200" dirty="0">
                          <a:solidFill>
                            <a:srgbClr val="000000"/>
                          </a:solidFill>
                          <a:latin typeface="Times New Roman"/>
                          <a:ea typeface="Calibri"/>
                          <a:cs typeface="Times New Roman"/>
                        </a:rPr>
                        <a:t>Я чувствую, Вам не понравилась версия вашего типа, диагностированная </a:t>
                      </a:r>
                      <a:r>
                        <a:rPr lang="ru-RU" sz="1200" dirty="0" smtClean="0">
                          <a:solidFill>
                            <a:srgbClr val="000000"/>
                          </a:solidFill>
                          <a:latin typeface="Times New Roman"/>
                          <a:ea typeface="Calibri"/>
                          <a:cs typeface="Times New Roman"/>
                        </a:rPr>
                        <a:t>нами, </a:t>
                      </a:r>
                      <a:r>
                        <a:rPr lang="ru-RU" sz="1200" dirty="0">
                          <a:solidFill>
                            <a:srgbClr val="000000"/>
                          </a:solidFill>
                          <a:latin typeface="Times New Roman"/>
                          <a:ea typeface="Calibri"/>
                          <a:cs typeface="Times New Roman"/>
                        </a:rPr>
                        <a:t>и вы сопротивляетесь. Как вы думаете, с чем это связано? Вам не нравится у нас, возможно обстановка показалась вам агрессивной и т.п.?</a:t>
                      </a:r>
                      <a:endParaRPr lang="ru-RU" sz="1100" dirty="0">
                        <a:latin typeface="Calibri"/>
                        <a:ea typeface="Calibri"/>
                        <a:cs typeface="Times New Roman"/>
                      </a:endParaRPr>
                    </a:p>
                    <a:p>
                      <a:pPr indent="180340" algn="just">
                        <a:lnSpc>
                          <a:spcPct val="115000"/>
                        </a:lnSpc>
                        <a:spcAft>
                          <a:spcPts val="1000"/>
                        </a:spcAft>
                      </a:pPr>
                      <a:r>
                        <a:rPr lang="ru-RU" sz="1200" dirty="0">
                          <a:latin typeface="Times New Roman"/>
                          <a:ea typeface="Calibri"/>
                          <a:cs typeface="Times New Roman"/>
                        </a:rPr>
                        <a:t>  Назвать по имени, сделать комплемент личным качествам. И перейти к обсуждению типа уже на другой волне.</a:t>
                      </a:r>
                      <a:endParaRPr lang="ru-RU" sz="1100" dirty="0">
                        <a:latin typeface="Calibri"/>
                        <a:ea typeface="Calibri"/>
                        <a:cs typeface="Times New Roman"/>
                      </a:endParaRPr>
                    </a:p>
                    <a:p>
                      <a:pPr indent="180340" algn="just">
                        <a:lnSpc>
                          <a:spcPct val="115000"/>
                        </a:lnSpc>
                        <a:spcAft>
                          <a:spcPts val="1000"/>
                        </a:spcAft>
                      </a:pPr>
                      <a:r>
                        <a:rPr lang="ru-RU" sz="1200" i="1" dirty="0">
                          <a:latin typeface="Times New Roman"/>
                          <a:ea typeface="Calibri"/>
                          <a:cs typeface="Times New Roman"/>
                        </a:rPr>
                        <a:t>Смысл: "Ты заранее не принимаешь все, о чем я говорю. Почему? Я что-то делаю не так?"</a:t>
                      </a:r>
                      <a:endParaRPr lang="ru-RU" sz="11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p:nvPr>
        </p:nvSpPr>
        <p:spPr>
          <a:xfrm>
            <a:off x="0" y="-34925"/>
            <a:ext cx="9144000" cy="642938"/>
          </a:xfrm>
        </p:spPr>
        <p:txBody>
          <a:bodyPr/>
          <a:lstStyle/>
          <a:p>
            <a:pPr algn="ctr"/>
            <a:r>
              <a:rPr lang="ru-RU" sz="4200" dirty="0" smtClean="0"/>
              <a:t>Технология работы с защитами</a:t>
            </a:r>
            <a:r>
              <a:rPr lang="en-US" sz="4200" dirty="0" smtClean="0"/>
              <a:t> #</a:t>
            </a:r>
            <a:r>
              <a:rPr lang="ru-RU" sz="4200" dirty="0" smtClean="0"/>
              <a:t>8</a:t>
            </a: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1839555763"/>
              </p:ext>
            </p:extLst>
          </p:nvPr>
        </p:nvGraphicFramePr>
        <p:xfrm>
          <a:off x="120650" y="608013"/>
          <a:ext cx="8929688" cy="2828227"/>
        </p:xfrm>
        <a:graphic>
          <a:graphicData uri="http://schemas.openxmlformats.org/drawingml/2006/table">
            <a:tbl>
              <a:tblPr firstRow="1" bandRow="1">
                <a:tableStyleId>{5C22544A-7EE6-4342-B048-85BDC9FD1C3A}</a:tableStyleId>
              </a:tblPr>
              <a:tblGrid>
                <a:gridCol w="2071640"/>
                <a:gridCol w="2071702"/>
                <a:gridCol w="2286016"/>
                <a:gridCol w="2500330"/>
              </a:tblGrid>
              <a:tr h="250321">
                <a:tc>
                  <a:txBody>
                    <a:bodyPr/>
                    <a:lstStyle/>
                    <a:p>
                      <a:pPr indent="180340" algn="just">
                        <a:lnSpc>
                          <a:spcPct val="115000"/>
                        </a:lnSpc>
                        <a:spcAft>
                          <a:spcPts val="1000"/>
                        </a:spcAft>
                      </a:pPr>
                      <a:r>
                        <a:rPr lang="ru-RU" sz="1600" b="1" dirty="0">
                          <a:solidFill>
                            <a:schemeClr val="bg1"/>
                          </a:solidFill>
                          <a:latin typeface="Times New Roman"/>
                          <a:ea typeface="Calibri"/>
                          <a:cs typeface="Times New Roman"/>
                        </a:rPr>
                        <a:t>Тип защиты</a:t>
                      </a:r>
                      <a:endParaRPr lang="ru-RU" sz="1600" dirty="0">
                        <a:solidFill>
                          <a:schemeClr val="bg1"/>
                        </a:solidFill>
                        <a:latin typeface="Calibri"/>
                        <a:ea typeface="Calibri"/>
                        <a:cs typeface="Times New Roman"/>
                      </a:endParaRPr>
                    </a:p>
                  </a:txBody>
                  <a:tcPr marL="68580" marR="68580" marT="0" marB="0"/>
                </a:tc>
                <a:tc>
                  <a:txBody>
                    <a:bodyPr/>
                    <a:lstStyle/>
                    <a:p>
                      <a:pPr algn="just">
                        <a:lnSpc>
                          <a:spcPct val="115000"/>
                        </a:lnSpc>
                        <a:spcAft>
                          <a:spcPts val="1000"/>
                        </a:spcAft>
                      </a:pPr>
                      <a:r>
                        <a:rPr lang="ru-RU" sz="1600" b="1" dirty="0">
                          <a:solidFill>
                            <a:schemeClr val="bg1"/>
                          </a:solidFill>
                          <a:latin typeface="Times New Roman"/>
                          <a:ea typeface="Calibri"/>
                          <a:cs typeface="Times New Roman"/>
                        </a:rPr>
                        <a:t>Пример</a:t>
                      </a:r>
                      <a:endParaRPr lang="ru-RU" sz="1600" dirty="0">
                        <a:solidFill>
                          <a:schemeClr val="bg1"/>
                        </a:solidFill>
                        <a:latin typeface="Calibri"/>
                        <a:ea typeface="Calibri"/>
                        <a:cs typeface="Times New Roman"/>
                      </a:endParaRPr>
                    </a:p>
                  </a:txBody>
                  <a:tcPr marL="68580" marR="68580" marT="0" marB="0"/>
                </a:tc>
                <a:tc>
                  <a:txBody>
                    <a:bodyPr/>
                    <a:lstStyle/>
                    <a:p>
                      <a:pPr indent="180340" algn="just">
                        <a:lnSpc>
                          <a:spcPct val="115000"/>
                        </a:lnSpc>
                        <a:spcAft>
                          <a:spcPts val="1000"/>
                        </a:spcAft>
                      </a:pPr>
                      <a:r>
                        <a:rPr lang="ru-RU" sz="1600" b="1" dirty="0">
                          <a:solidFill>
                            <a:schemeClr val="bg1"/>
                          </a:solidFill>
                          <a:latin typeface="Times New Roman"/>
                          <a:ea typeface="Calibri"/>
                          <a:cs typeface="Times New Roman"/>
                        </a:rPr>
                        <a:t>Метод снятия</a:t>
                      </a:r>
                      <a:endParaRPr lang="ru-RU" sz="1600" dirty="0">
                        <a:solidFill>
                          <a:schemeClr val="bg1"/>
                        </a:solidFill>
                        <a:latin typeface="Calibri"/>
                        <a:ea typeface="Calibri"/>
                        <a:cs typeface="Times New Roman"/>
                      </a:endParaRPr>
                    </a:p>
                  </a:txBody>
                  <a:tcPr marL="68580" marR="68580" marT="0" marB="0"/>
                </a:tc>
                <a:tc>
                  <a:txBody>
                    <a:bodyPr/>
                    <a:lstStyle/>
                    <a:p>
                      <a:pPr algn="just">
                        <a:lnSpc>
                          <a:spcPct val="115000"/>
                        </a:lnSpc>
                        <a:spcAft>
                          <a:spcPts val="1000"/>
                        </a:spcAft>
                      </a:pPr>
                      <a:r>
                        <a:rPr lang="ru-RU" sz="1600" b="1" dirty="0">
                          <a:solidFill>
                            <a:schemeClr val="bg1"/>
                          </a:solidFill>
                          <a:latin typeface="Times New Roman"/>
                          <a:ea typeface="Calibri"/>
                          <a:cs typeface="Times New Roman"/>
                        </a:rPr>
                        <a:t>Пример снятия</a:t>
                      </a:r>
                      <a:endParaRPr lang="ru-RU" sz="1600" dirty="0">
                        <a:solidFill>
                          <a:schemeClr val="bg1"/>
                        </a:solidFill>
                        <a:latin typeface="Calibri"/>
                        <a:ea typeface="Calibri"/>
                        <a:cs typeface="Times New Roman"/>
                      </a:endParaRPr>
                    </a:p>
                  </a:txBody>
                  <a:tcPr marL="68580" marR="68580" marT="0" marB="0"/>
                </a:tc>
              </a:tr>
              <a:tr h="1855317">
                <a:tc>
                  <a:txBody>
                    <a:bodyPr/>
                    <a:lstStyle/>
                    <a:p>
                      <a:pPr algn="just">
                        <a:lnSpc>
                          <a:spcPct val="115000"/>
                        </a:lnSpc>
                        <a:spcAft>
                          <a:spcPts val="1000"/>
                        </a:spcAft>
                      </a:pPr>
                      <a:r>
                        <a:rPr lang="ru-RU" sz="1400" dirty="0">
                          <a:latin typeface="Times New Roman"/>
                          <a:ea typeface="Calibri"/>
                          <a:cs typeface="Times New Roman"/>
                        </a:rPr>
                        <a:t>Игра: все обращается в шутку, острит, балагурит, отклоняется от темы</a:t>
                      </a:r>
                      <a:endParaRPr lang="ru-RU" sz="1400" dirty="0">
                        <a:latin typeface="Calibri"/>
                        <a:ea typeface="Calibri"/>
                        <a:cs typeface="Times New Roman"/>
                      </a:endParaRPr>
                    </a:p>
                  </a:txBody>
                  <a:tcPr marL="68580" marR="68580" marT="0" marB="0"/>
                </a:tc>
                <a:tc>
                  <a:txBody>
                    <a:bodyPr/>
                    <a:lstStyle/>
                    <a:p>
                      <a:pPr algn="just">
                        <a:lnSpc>
                          <a:spcPct val="115000"/>
                        </a:lnSpc>
                        <a:spcAft>
                          <a:spcPts val="1000"/>
                        </a:spcAft>
                      </a:pPr>
                      <a:r>
                        <a:rPr lang="ru-RU" sz="1400">
                          <a:latin typeface="Times New Roman"/>
                          <a:ea typeface="Calibri"/>
                          <a:cs typeface="Times New Roman"/>
                        </a:rPr>
                        <a:t>Ну да, я Дон Кихот. У меня даже щит где-то завалялся, и Росинант ржет под окном. Ха-ха-ха.</a:t>
                      </a:r>
                      <a:endParaRPr lang="ru-RU" sz="1400">
                        <a:latin typeface="Calibri"/>
                        <a:ea typeface="Calibri"/>
                        <a:cs typeface="Times New Roman"/>
                      </a:endParaRPr>
                    </a:p>
                  </a:txBody>
                  <a:tcPr marL="68580" marR="68580" marT="0" marB="0"/>
                </a:tc>
                <a:tc>
                  <a:txBody>
                    <a:bodyPr/>
                    <a:lstStyle/>
                    <a:p>
                      <a:pPr marL="342900" lvl="0" indent="-342900" algn="just">
                        <a:lnSpc>
                          <a:spcPct val="115000"/>
                        </a:lnSpc>
                        <a:spcAft>
                          <a:spcPts val="1000"/>
                        </a:spcAft>
                        <a:buFont typeface="+mj-lt"/>
                        <a:buNone/>
                      </a:pPr>
                      <a:r>
                        <a:rPr lang="en-US" sz="1400" dirty="0" smtClean="0">
                          <a:latin typeface="Times New Roman"/>
                          <a:ea typeface="Calibri"/>
                          <a:cs typeface="Times New Roman"/>
                        </a:rPr>
                        <a:t>1.</a:t>
                      </a:r>
                      <a:r>
                        <a:rPr lang="ru-RU" sz="1400" dirty="0" smtClean="0">
                          <a:latin typeface="Times New Roman"/>
                          <a:ea typeface="Calibri"/>
                          <a:cs typeface="Times New Roman"/>
                        </a:rPr>
                        <a:t>Ответить </a:t>
                      </a:r>
                      <a:r>
                        <a:rPr lang="ru-RU" sz="1400" dirty="0">
                          <a:latin typeface="Times New Roman"/>
                          <a:ea typeface="Calibri"/>
                          <a:cs typeface="Times New Roman"/>
                        </a:rPr>
                        <a:t>поощряющей шуткой-комплиментом</a:t>
                      </a:r>
                      <a:endParaRPr lang="ru-RU" sz="1400" dirty="0">
                        <a:latin typeface="Calibri"/>
                        <a:ea typeface="Calibri"/>
                        <a:cs typeface="Times New Roman"/>
                      </a:endParaRPr>
                    </a:p>
                    <a:p>
                      <a:pPr marL="5080" algn="just">
                        <a:lnSpc>
                          <a:spcPct val="115000"/>
                        </a:lnSpc>
                        <a:spcAft>
                          <a:spcPts val="1000"/>
                        </a:spcAft>
                      </a:pPr>
                      <a:r>
                        <a:rPr lang="ru-RU" sz="1400" dirty="0">
                          <a:latin typeface="Times New Roman"/>
                          <a:ea typeface="Calibri"/>
                          <a:cs typeface="Times New Roman"/>
                        </a:rPr>
                        <a:t>2.Подчеркнуть общность взглядов и близость по духу</a:t>
                      </a:r>
                      <a:endParaRPr lang="ru-RU" sz="1400" dirty="0">
                        <a:latin typeface="Calibri"/>
                        <a:ea typeface="Calibri"/>
                        <a:cs typeface="Times New Roman"/>
                      </a:endParaRPr>
                    </a:p>
                    <a:p>
                      <a:pPr marL="5080" algn="just">
                        <a:lnSpc>
                          <a:spcPct val="115000"/>
                        </a:lnSpc>
                        <a:spcAft>
                          <a:spcPts val="1000"/>
                        </a:spcAft>
                      </a:pPr>
                      <a:r>
                        <a:rPr lang="ru-RU" sz="1400" dirty="0">
                          <a:latin typeface="Times New Roman"/>
                          <a:ea typeface="Calibri"/>
                          <a:cs typeface="Times New Roman"/>
                        </a:rPr>
                        <a:t>3.Дождаться, когда клиент сам станет серьезным</a:t>
                      </a:r>
                      <a:endParaRPr lang="ru-RU" sz="1400" dirty="0">
                        <a:latin typeface="Calibri"/>
                        <a:ea typeface="Calibri"/>
                        <a:cs typeface="Times New Roman"/>
                      </a:endParaRPr>
                    </a:p>
                  </a:txBody>
                  <a:tcPr marL="68580" marR="68580" marT="0" marB="0"/>
                </a:tc>
                <a:tc>
                  <a:txBody>
                    <a:bodyPr/>
                    <a:lstStyle/>
                    <a:p>
                      <a:pPr algn="just">
                        <a:lnSpc>
                          <a:spcPct val="115000"/>
                        </a:lnSpc>
                        <a:spcAft>
                          <a:spcPts val="1000"/>
                        </a:spcAft>
                      </a:pPr>
                      <a:r>
                        <a:rPr lang="ru-RU" sz="1200" dirty="0">
                          <a:latin typeface="Times New Roman"/>
                          <a:ea typeface="Calibri"/>
                          <a:cs typeface="Times New Roman"/>
                        </a:rPr>
                        <a:t>Знаете, для вашего Россинанта у нас есть чудное </a:t>
                      </a:r>
                      <a:r>
                        <a:rPr lang="ru-RU" sz="1200" dirty="0" smtClean="0">
                          <a:latin typeface="Times New Roman"/>
                          <a:ea typeface="Calibri"/>
                          <a:cs typeface="Times New Roman"/>
                        </a:rPr>
                        <a:t>седло</a:t>
                      </a:r>
                      <a:r>
                        <a:rPr lang="en-US" sz="1200" dirty="0" smtClean="0">
                          <a:latin typeface="Times New Roman"/>
                          <a:ea typeface="Calibri"/>
                          <a:cs typeface="Times New Roman"/>
                        </a:rPr>
                        <a:t>!</a:t>
                      </a:r>
                      <a:endParaRPr lang="ru-RU" sz="1200" dirty="0" smtClean="0">
                        <a:latin typeface="Times New Roman"/>
                        <a:ea typeface="Calibri"/>
                        <a:cs typeface="Times New Roman"/>
                      </a:endParaRPr>
                    </a:p>
                    <a:p>
                      <a:pPr algn="just">
                        <a:lnSpc>
                          <a:spcPct val="115000"/>
                        </a:lnSpc>
                        <a:spcAft>
                          <a:spcPts val="1000"/>
                        </a:spcAft>
                      </a:pPr>
                      <a:r>
                        <a:rPr lang="ru-RU" sz="1200" i="1" dirty="0" smtClean="0">
                          <a:latin typeface="Times New Roman"/>
                          <a:ea typeface="Calibri"/>
                          <a:cs typeface="Times New Roman"/>
                        </a:rPr>
                        <a:t>Смысл</a:t>
                      </a:r>
                      <a:r>
                        <a:rPr lang="ru-RU" sz="1200" i="1" dirty="0">
                          <a:latin typeface="Times New Roman"/>
                          <a:ea typeface="Calibri"/>
                          <a:cs typeface="Times New Roman"/>
                        </a:rPr>
                        <a:t>: Так пошутили, посмеялись, что захотелось сотрудничать</a:t>
                      </a:r>
                      <a:r>
                        <a:rPr lang="ru-RU" sz="1200" i="1" dirty="0" smtClean="0">
                          <a:latin typeface="Times New Roman"/>
                          <a:ea typeface="Calibri"/>
                          <a:cs typeface="Times New Roman"/>
                        </a:rPr>
                        <a:t>.</a:t>
                      </a:r>
                    </a:p>
                    <a:p>
                      <a:pPr algn="just">
                        <a:lnSpc>
                          <a:spcPct val="115000"/>
                        </a:lnSpc>
                        <a:spcAft>
                          <a:spcPts val="1000"/>
                        </a:spcAft>
                      </a:pPr>
                      <a:r>
                        <a:rPr kumimoji="0" lang="ru-RU" sz="1400" kern="1200" dirty="0" smtClean="0">
                          <a:solidFill>
                            <a:schemeClr val="dk1"/>
                          </a:solidFill>
                          <a:latin typeface="Times New Roman"/>
                          <a:ea typeface="Calibri"/>
                          <a:cs typeface="Times New Roman"/>
                        </a:rPr>
                        <a:t>После прекращения потока шуток можно начать задавать вопросы, что из услышанного о типе подходит клиенту больше всего – на конкретных примерах из его опыта.</a:t>
                      </a:r>
                      <a:endParaRPr kumimoji="0" lang="ru-RU" sz="1400" kern="1200" dirty="0">
                        <a:solidFill>
                          <a:schemeClr val="dk1"/>
                        </a:solidFill>
                        <a:latin typeface="Times New Roman"/>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40334739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Заголовок 1"/>
          <p:cNvSpPr>
            <a:spLocks noGrp="1"/>
          </p:cNvSpPr>
          <p:nvPr>
            <p:ph type="title"/>
          </p:nvPr>
        </p:nvSpPr>
        <p:spPr>
          <a:xfrm>
            <a:off x="0" y="0"/>
            <a:ext cx="9144000" cy="642938"/>
          </a:xfrm>
        </p:spPr>
        <p:txBody>
          <a:bodyPr/>
          <a:lstStyle/>
          <a:p>
            <a:pPr algn="ctr"/>
            <a:r>
              <a:rPr lang="ru-RU" sz="4200" smtClean="0"/>
              <a:t>Заключение</a:t>
            </a:r>
          </a:p>
        </p:txBody>
      </p:sp>
      <p:sp>
        <p:nvSpPr>
          <p:cNvPr id="3" name="Содержимое 2"/>
          <p:cNvSpPr>
            <a:spLocks noGrp="1"/>
          </p:cNvSpPr>
          <p:nvPr>
            <p:ph idx="1"/>
          </p:nvPr>
        </p:nvSpPr>
        <p:spPr>
          <a:xfrm>
            <a:off x="214313" y="714375"/>
            <a:ext cx="8715375" cy="6143625"/>
          </a:xfrm>
        </p:spPr>
        <p:txBody>
          <a:bodyPr>
            <a:normAutofit/>
          </a:bodyPr>
          <a:lstStyle/>
          <a:p>
            <a:pPr marL="274320" indent="-274320" fontAlgn="auto">
              <a:spcAft>
                <a:spcPts val="0"/>
              </a:spcAft>
              <a:buClr>
                <a:schemeClr val="accent3"/>
              </a:buClr>
              <a:buFont typeface="Wingdings 2"/>
              <a:buChar char=""/>
              <a:defRPr/>
            </a:pPr>
            <a:r>
              <a:rPr lang="ru-RU" dirty="0" smtClean="0"/>
              <a:t>Т.о. каждый из нас в каждой диагностической ситуации – творец. И наша задача в каждом, по сути, уникальном случае, чтобы клиент решил свою задачу.</a:t>
            </a:r>
          </a:p>
          <a:p>
            <a:pPr marL="274320" indent="-274320" fontAlgn="auto">
              <a:spcAft>
                <a:spcPts val="0"/>
              </a:spcAft>
              <a:buClr>
                <a:schemeClr val="accent3"/>
              </a:buClr>
              <a:buFont typeface="Wingdings 2"/>
              <a:buChar char=""/>
              <a:defRPr/>
            </a:pPr>
            <a:endParaRPr lang="ru-RU" dirty="0" smtClean="0"/>
          </a:p>
          <a:p>
            <a:pPr marL="274320" indent="-274320" fontAlgn="auto">
              <a:spcAft>
                <a:spcPts val="0"/>
              </a:spcAft>
              <a:buClr>
                <a:schemeClr val="accent3"/>
              </a:buClr>
              <a:buFont typeface="Wingdings 2"/>
              <a:buChar char=""/>
              <a:defRPr/>
            </a:pPr>
            <a:r>
              <a:rPr lang="ru-RU" dirty="0" smtClean="0"/>
              <a:t>Но даже если его сопротивление очень сильно</a:t>
            </a:r>
            <a:r>
              <a:rPr lang="ru-RU" dirty="0"/>
              <a:t>,</a:t>
            </a:r>
            <a:r>
              <a:rPr lang="ru-RU" dirty="0" smtClean="0"/>
              <a:t> и решать свою задачу клиент в настоящее время не готов, важно, чтобы мы могли разрулить </a:t>
            </a:r>
            <a:r>
              <a:rPr lang="ru-RU" dirty="0"/>
              <a:t>сложившуюся ситуацию профессионально </a:t>
            </a:r>
            <a:r>
              <a:rPr lang="ru-RU" dirty="0" smtClean="0"/>
              <a:t>и максимально экологично и для клиента, и для нас самих.</a:t>
            </a:r>
          </a:p>
          <a:p>
            <a:pPr marL="640080" lvl="1" indent="-246888" fontAlgn="auto">
              <a:spcAft>
                <a:spcPts val="0"/>
              </a:spcAft>
              <a:buFont typeface="Wingdings 2"/>
              <a:buNone/>
              <a:defRPr/>
            </a:pPr>
            <a:endParaRPr lang="ru-RU" dirty="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0"/>
            <a:ext cx="8229600" cy="642938"/>
          </a:xfrm>
        </p:spPr>
        <p:txBody>
          <a:bodyPr>
            <a:noAutofit/>
          </a:bodyPr>
          <a:lstStyle/>
          <a:p>
            <a:pPr marL="274320" indent="-274320" fontAlgn="auto">
              <a:spcAft>
                <a:spcPts val="0"/>
              </a:spcAft>
              <a:defRPr/>
            </a:pPr>
            <a:r>
              <a:rPr lang="ru-RU" sz="4500" dirty="0"/>
              <a:t>Основные понятия-1:</a:t>
            </a:r>
          </a:p>
        </p:txBody>
      </p:sp>
      <p:sp>
        <p:nvSpPr>
          <p:cNvPr id="3" name="Содержимое 2"/>
          <p:cNvSpPr>
            <a:spLocks noGrp="1"/>
          </p:cNvSpPr>
          <p:nvPr>
            <p:ph idx="1"/>
          </p:nvPr>
        </p:nvSpPr>
        <p:spPr>
          <a:xfrm>
            <a:off x="214313" y="714375"/>
            <a:ext cx="8715375" cy="6000750"/>
          </a:xfrm>
        </p:spPr>
        <p:txBody>
          <a:bodyPr>
            <a:normAutofit/>
          </a:bodyPr>
          <a:lstStyle/>
          <a:p>
            <a:pPr marL="274320" indent="-274320" fontAlgn="auto">
              <a:spcAft>
                <a:spcPts val="0"/>
              </a:spcAft>
              <a:buClr>
                <a:schemeClr val="accent3"/>
              </a:buClr>
              <a:buFont typeface="Wingdings 2"/>
              <a:buChar char=""/>
              <a:defRPr/>
            </a:pPr>
            <a:endParaRPr lang="ru-RU" b="1" dirty="0" smtClean="0"/>
          </a:p>
          <a:p>
            <a:pPr marL="274320" indent="-274320" fontAlgn="auto">
              <a:spcAft>
                <a:spcPts val="0"/>
              </a:spcAft>
              <a:buClr>
                <a:schemeClr val="accent3"/>
              </a:buClr>
              <a:buFont typeface="Wingdings 2"/>
              <a:buChar char=""/>
              <a:defRPr/>
            </a:pPr>
            <a:r>
              <a:rPr lang="ru-RU" b="1" dirty="0" smtClean="0">
                <a:solidFill>
                  <a:srgbClr val="C00000"/>
                </a:solidFill>
              </a:rPr>
              <a:t>Психологическая консультация</a:t>
            </a:r>
            <a:r>
              <a:rPr lang="ru-RU" dirty="0" smtClean="0">
                <a:solidFill>
                  <a:srgbClr val="C00000"/>
                </a:solidFill>
              </a:rPr>
              <a:t> </a:t>
            </a:r>
            <a:r>
              <a:rPr lang="ru-RU" dirty="0" smtClean="0"/>
              <a:t>– помощь в решении стоящей перед клиентом задачи.</a:t>
            </a:r>
          </a:p>
          <a:p>
            <a:pPr marL="274320" indent="-274320" fontAlgn="auto">
              <a:spcAft>
                <a:spcPts val="0"/>
              </a:spcAft>
              <a:buClr>
                <a:schemeClr val="accent3"/>
              </a:buClr>
              <a:buFont typeface="Wingdings 2"/>
              <a:buChar char=""/>
              <a:defRPr/>
            </a:pPr>
            <a:r>
              <a:rPr lang="ru-RU" b="1" dirty="0" err="1" smtClean="0">
                <a:solidFill>
                  <a:srgbClr val="C00000"/>
                </a:solidFill>
              </a:rPr>
              <a:t>Соционическая</a:t>
            </a:r>
            <a:r>
              <a:rPr lang="ru-RU" b="1" dirty="0" smtClean="0">
                <a:solidFill>
                  <a:srgbClr val="C00000"/>
                </a:solidFill>
              </a:rPr>
              <a:t> консультация</a:t>
            </a:r>
            <a:r>
              <a:rPr lang="ru-RU" dirty="0" smtClean="0">
                <a:solidFill>
                  <a:srgbClr val="C00000"/>
                </a:solidFill>
              </a:rPr>
              <a:t> </a:t>
            </a:r>
            <a:r>
              <a:rPr lang="ru-RU" dirty="0" smtClean="0"/>
              <a:t>= диагностика (определить тип) + помощь в адаптации в типе.</a:t>
            </a:r>
          </a:p>
          <a:p>
            <a:pPr marL="274320" indent="-274320" fontAlgn="auto">
              <a:spcAft>
                <a:spcPts val="0"/>
              </a:spcAft>
              <a:buClr>
                <a:schemeClr val="accent3"/>
              </a:buClr>
              <a:buFont typeface="Wingdings 2"/>
              <a:buChar char=""/>
              <a:defRPr/>
            </a:pPr>
            <a:r>
              <a:rPr lang="ru-RU" dirty="0" smtClean="0"/>
              <a:t>В обоих случаях мы анализируем психику. В этом смысле соционическая диагностика методом интервью и соционическая консультация очень схожи с психологическим консультированием, и мы можем применить опыт работы с сопротивлениями, который накоплен в психологии, в первую очередь в психоанализе, хотя сама я работаю с клиентами в рамках экзистенциально-аналитического подхода..</a:t>
            </a:r>
          </a:p>
          <a:p>
            <a:pPr marL="274320" indent="-274320" fontAlgn="auto">
              <a:spcAft>
                <a:spcPts val="0"/>
              </a:spcAft>
              <a:buClr>
                <a:schemeClr val="accent3"/>
              </a:buClr>
              <a:buFont typeface="Wingdings 2"/>
              <a:buChar char=""/>
              <a:defRPr/>
            </a:pPr>
            <a:endParaRPr lang="ru-RU" dirty="0"/>
          </a:p>
        </p:txBody>
      </p:sp>
    </p:spTree>
    <p:extLst>
      <p:ext uri="{BB962C8B-B14F-4D97-AF65-F5344CB8AC3E}">
        <p14:creationId xmlns:p14="http://schemas.microsoft.com/office/powerpoint/2010/main" val="4114280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0"/>
            <a:ext cx="8229600" cy="642938"/>
          </a:xfrm>
        </p:spPr>
        <p:txBody>
          <a:bodyPr>
            <a:noAutofit/>
          </a:bodyPr>
          <a:lstStyle/>
          <a:p>
            <a:pPr marL="274320" indent="-274320" fontAlgn="auto">
              <a:spcAft>
                <a:spcPts val="0"/>
              </a:spcAft>
              <a:defRPr/>
            </a:pPr>
            <a:r>
              <a:rPr lang="ru-RU" sz="4500" dirty="0"/>
              <a:t>Основные </a:t>
            </a:r>
            <a:r>
              <a:rPr lang="ru-RU" sz="4500" dirty="0" smtClean="0"/>
              <a:t>понятия-2:</a:t>
            </a:r>
            <a:endParaRPr lang="ru-RU" sz="4500" dirty="0"/>
          </a:p>
        </p:txBody>
      </p:sp>
      <p:sp>
        <p:nvSpPr>
          <p:cNvPr id="3" name="Содержимое 2"/>
          <p:cNvSpPr>
            <a:spLocks noGrp="1"/>
          </p:cNvSpPr>
          <p:nvPr>
            <p:ph idx="1"/>
          </p:nvPr>
        </p:nvSpPr>
        <p:spPr>
          <a:xfrm>
            <a:off x="214313" y="714375"/>
            <a:ext cx="8715375" cy="6000750"/>
          </a:xfrm>
        </p:spPr>
        <p:txBody>
          <a:bodyPr>
            <a:normAutofit/>
          </a:bodyPr>
          <a:lstStyle/>
          <a:p>
            <a:pPr marL="274320" indent="-274320" fontAlgn="auto">
              <a:spcAft>
                <a:spcPts val="0"/>
              </a:spcAft>
              <a:buClr>
                <a:schemeClr val="accent3"/>
              </a:buClr>
              <a:buFont typeface="Wingdings 2"/>
              <a:buChar char=""/>
              <a:defRPr/>
            </a:pPr>
            <a:r>
              <a:rPr lang="ru-RU" b="1" dirty="0" smtClean="0">
                <a:solidFill>
                  <a:srgbClr val="C00000"/>
                </a:solidFill>
              </a:rPr>
              <a:t>Работа в стиле коучинг </a:t>
            </a:r>
            <a:r>
              <a:rPr lang="ru-RU" dirty="0" smtClean="0"/>
              <a:t>– такая форма взаимодействия с клиентом ( в данном случае, с типируемым), при которой диагност создает особую среду общения. Она-то и помогает типируемому лучше разобраться в себе и занять позицию относительно предлагаемой версии соционического типа, не споря и не обесценивая диагноста. </a:t>
            </a:r>
            <a:endParaRPr lang="ru-RU" dirty="0"/>
          </a:p>
        </p:txBody>
      </p:sp>
    </p:spTree>
    <p:extLst>
      <p:ext uri="{BB962C8B-B14F-4D97-AF65-F5344CB8AC3E}">
        <p14:creationId xmlns:p14="http://schemas.microsoft.com/office/powerpoint/2010/main" val="3663719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0"/>
            <a:ext cx="8229600" cy="642938"/>
          </a:xfrm>
        </p:spPr>
        <p:txBody>
          <a:bodyPr>
            <a:noAutofit/>
          </a:bodyPr>
          <a:lstStyle/>
          <a:p>
            <a:pPr marL="274320" indent="-274320" fontAlgn="auto">
              <a:spcAft>
                <a:spcPts val="0"/>
              </a:spcAft>
              <a:defRPr/>
            </a:pPr>
            <a:r>
              <a:rPr lang="ru-RU" sz="3600" dirty="0"/>
              <a:t>Основные свойства коучинговой среды</a:t>
            </a:r>
            <a:r>
              <a:rPr lang="ru-RU" sz="4500" dirty="0" smtClean="0"/>
              <a:t>:</a:t>
            </a:r>
            <a:endParaRPr lang="ru-RU" sz="4500" dirty="0"/>
          </a:p>
        </p:txBody>
      </p:sp>
      <p:sp>
        <p:nvSpPr>
          <p:cNvPr id="3" name="Содержимое 2"/>
          <p:cNvSpPr>
            <a:spLocks noGrp="1"/>
          </p:cNvSpPr>
          <p:nvPr>
            <p:ph idx="1"/>
          </p:nvPr>
        </p:nvSpPr>
        <p:spPr>
          <a:xfrm>
            <a:off x="179512" y="548680"/>
            <a:ext cx="8715375" cy="6000750"/>
          </a:xfrm>
        </p:spPr>
        <p:txBody>
          <a:bodyPr>
            <a:normAutofit fontScale="92500" lnSpcReduction="10000"/>
          </a:bodyPr>
          <a:lstStyle/>
          <a:p>
            <a:pPr marL="274320" indent="-274320" fontAlgn="auto">
              <a:spcAft>
                <a:spcPts val="0"/>
              </a:spcAft>
              <a:buClr>
                <a:schemeClr val="accent3"/>
              </a:buClr>
              <a:buFont typeface="Wingdings 2"/>
              <a:buChar char=""/>
              <a:defRPr/>
            </a:pPr>
            <a:r>
              <a:rPr lang="ru-RU" b="1" dirty="0" smtClean="0">
                <a:solidFill>
                  <a:srgbClr val="C00000"/>
                </a:solidFill>
              </a:rPr>
              <a:t>Свойства</a:t>
            </a:r>
            <a:r>
              <a:rPr lang="ru-RU" dirty="0" smtClean="0">
                <a:solidFill>
                  <a:srgbClr val="C00000"/>
                </a:solidFill>
              </a:rPr>
              <a:t>:</a:t>
            </a:r>
          </a:p>
          <a:p>
            <a:pPr marL="0" indent="0" fontAlgn="auto">
              <a:spcAft>
                <a:spcPts val="0"/>
              </a:spcAft>
              <a:buClr>
                <a:schemeClr val="accent3"/>
              </a:buClr>
              <a:buNone/>
              <a:defRPr/>
            </a:pPr>
            <a:r>
              <a:rPr lang="ru-RU" dirty="0" smtClean="0"/>
              <a:t>1. Диагност ничего не утверждает, а лишь проясняет свою позицию по значимым вопросам</a:t>
            </a:r>
          </a:p>
          <a:p>
            <a:pPr marL="274320" indent="-274320" fontAlgn="auto">
              <a:spcAft>
                <a:spcPts val="0"/>
              </a:spcAft>
              <a:buClr>
                <a:schemeClr val="accent3"/>
              </a:buClr>
              <a:buFont typeface="Wingdings 2"/>
              <a:buChar char=""/>
              <a:defRPr/>
            </a:pPr>
            <a:r>
              <a:rPr lang="ru-RU" i="1" dirty="0" smtClean="0">
                <a:solidFill>
                  <a:srgbClr val="0070C0"/>
                </a:solidFill>
              </a:rPr>
              <a:t>Хотя я вижу, что вы много разбирались в соционике, по моему мнению этот признак у вас…</a:t>
            </a:r>
          </a:p>
          <a:p>
            <a:pPr marL="0" indent="0" fontAlgn="auto">
              <a:spcAft>
                <a:spcPts val="0"/>
              </a:spcAft>
              <a:buClr>
                <a:schemeClr val="accent3"/>
              </a:buClr>
              <a:buNone/>
              <a:defRPr/>
            </a:pPr>
            <a:r>
              <a:rPr lang="ru-RU" dirty="0" smtClean="0"/>
              <a:t>2. Диагност не оценивает и не обесценивает позицию клиента. </a:t>
            </a:r>
          </a:p>
          <a:p>
            <a:pPr marL="274320" indent="-274320" fontAlgn="auto">
              <a:spcAft>
                <a:spcPts val="0"/>
              </a:spcAft>
              <a:buClr>
                <a:schemeClr val="accent3"/>
              </a:buClr>
              <a:buFont typeface="Wingdings 2"/>
              <a:buChar char=""/>
              <a:defRPr/>
            </a:pPr>
            <a:r>
              <a:rPr lang="ru-RU" i="1" dirty="0">
                <a:solidFill>
                  <a:srgbClr val="0070C0"/>
                </a:solidFill>
              </a:rPr>
              <a:t>Исключены слова «неправильный», «неверный», «неточный», «не соответствует», «не понимаете» и др.</a:t>
            </a:r>
          </a:p>
          <a:p>
            <a:pPr marL="274320" indent="-274320" fontAlgn="auto">
              <a:spcAft>
                <a:spcPts val="0"/>
              </a:spcAft>
              <a:buClr>
                <a:schemeClr val="accent3"/>
              </a:buClr>
              <a:buFont typeface="Wingdings 2"/>
              <a:buChar char=""/>
              <a:defRPr/>
            </a:pPr>
            <a:r>
              <a:rPr lang="ru-RU" b="1" dirty="0" smtClean="0">
                <a:solidFill>
                  <a:srgbClr val="C00000"/>
                </a:solidFill>
              </a:rPr>
              <a:t>Результаты для клиента: </a:t>
            </a:r>
          </a:p>
          <a:p>
            <a:pPr marL="0" indent="0" fontAlgn="auto">
              <a:spcAft>
                <a:spcPts val="0"/>
              </a:spcAft>
              <a:buClr>
                <a:schemeClr val="accent3"/>
              </a:buClr>
              <a:buNone/>
              <a:defRPr/>
            </a:pPr>
            <a:r>
              <a:rPr lang="ru-RU" dirty="0" smtClean="0"/>
              <a:t>Типируемый уходит с хорошим чувством, что его услышали и его проблемой </a:t>
            </a:r>
            <a:r>
              <a:rPr lang="ru-RU" dirty="0"/>
              <a:t>занимались. </a:t>
            </a:r>
            <a:r>
              <a:rPr lang="ru-RU" dirty="0" smtClean="0"/>
              <a:t>Даже если в процессе диагностики не удается придти к единой с клиентом версии типа, отношения сохраняются, и остается открытой возможность для дальнейшего диалога.</a:t>
            </a:r>
          </a:p>
          <a:p>
            <a:pPr marL="274320" indent="-274320" fontAlgn="auto">
              <a:spcAft>
                <a:spcPts val="0"/>
              </a:spcAft>
              <a:buClr>
                <a:schemeClr val="accent3"/>
              </a:buClr>
              <a:buFont typeface="Wingdings 2"/>
              <a:buChar char=""/>
              <a:defRPr/>
            </a:pPr>
            <a:endParaRPr lang="ru-RU" dirty="0"/>
          </a:p>
        </p:txBody>
      </p:sp>
    </p:spTree>
    <p:extLst>
      <p:ext uri="{BB962C8B-B14F-4D97-AF65-F5344CB8AC3E}">
        <p14:creationId xmlns:p14="http://schemas.microsoft.com/office/powerpoint/2010/main" val="24689641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0"/>
            <a:ext cx="8229600" cy="642938"/>
          </a:xfrm>
        </p:spPr>
        <p:txBody>
          <a:bodyPr>
            <a:normAutofit fontScale="90000"/>
          </a:bodyPr>
          <a:lstStyle/>
          <a:p>
            <a:pPr algn="ctr" fontAlgn="auto">
              <a:spcAft>
                <a:spcPts val="0"/>
              </a:spcAft>
              <a:defRPr/>
            </a:pPr>
            <a:r>
              <a:rPr lang="en-US" dirty="0" smtClean="0"/>
              <a:t>“</a:t>
            </a:r>
            <a:r>
              <a:rPr lang="ru-RU" dirty="0" smtClean="0"/>
              <a:t>Парадоксальность</a:t>
            </a:r>
            <a:r>
              <a:rPr lang="en-US" dirty="0" smtClean="0"/>
              <a:t>”</a:t>
            </a:r>
            <a:r>
              <a:rPr lang="ru-RU" dirty="0" smtClean="0"/>
              <a:t> защит</a:t>
            </a:r>
            <a:endParaRPr lang="ru-RU" dirty="0"/>
          </a:p>
        </p:txBody>
      </p:sp>
      <p:sp>
        <p:nvSpPr>
          <p:cNvPr id="3" name="Содержимое 2"/>
          <p:cNvSpPr>
            <a:spLocks noGrp="1"/>
          </p:cNvSpPr>
          <p:nvPr>
            <p:ph idx="1"/>
          </p:nvPr>
        </p:nvSpPr>
        <p:spPr>
          <a:xfrm>
            <a:off x="179512" y="476672"/>
            <a:ext cx="8750177" cy="6624736"/>
          </a:xfrm>
        </p:spPr>
        <p:txBody>
          <a:bodyPr>
            <a:normAutofit fontScale="85000" lnSpcReduction="20000"/>
          </a:bodyPr>
          <a:lstStyle/>
          <a:p>
            <a:pPr marL="274320" indent="-274320" fontAlgn="auto">
              <a:spcAft>
                <a:spcPts val="0"/>
              </a:spcAft>
              <a:buClr>
                <a:schemeClr val="accent3"/>
              </a:buClr>
              <a:buFont typeface="Wingdings 2"/>
              <a:buChar char=""/>
              <a:defRPr/>
            </a:pPr>
            <a:r>
              <a:rPr lang="ru-RU" dirty="0" smtClean="0"/>
              <a:t>Согласно воззрениям глубинной психологии травмирующее событие, которое наша психика не может интерпретировать на сознательном уровне, приводит к возникновению психологической защиты в бессознательном и определенного опыта реагирования на этой событие.</a:t>
            </a:r>
          </a:p>
          <a:p>
            <a:pPr marL="274320" indent="-274320" fontAlgn="auto">
              <a:spcAft>
                <a:spcPts val="0"/>
              </a:spcAft>
              <a:buClr>
                <a:schemeClr val="accent3"/>
              </a:buClr>
              <a:buFont typeface="Wingdings 2"/>
              <a:buChar char=""/>
              <a:defRPr/>
            </a:pPr>
            <a:r>
              <a:rPr lang="ru-RU" dirty="0" smtClean="0"/>
              <a:t>В случае диагностики травмирующим для клиента может стать попытка диагноста вольно или невольно разрушить защитные механизмы, которые клиент создал в процессе своей жизни.</a:t>
            </a:r>
          </a:p>
          <a:p>
            <a:pPr marL="274320" indent="-274320" fontAlgn="auto">
              <a:spcAft>
                <a:spcPts val="0"/>
              </a:spcAft>
              <a:buClr>
                <a:schemeClr val="accent3"/>
              </a:buClr>
              <a:buFont typeface="Wingdings 2"/>
              <a:buChar char=""/>
              <a:defRPr/>
            </a:pPr>
            <a:r>
              <a:rPr lang="ru-RU" dirty="0" smtClean="0"/>
              <a:t>В отличие от </a:t>
            </a:r>
            <a:r>
              <a:rPr lang="ru-RU" b="1" dirty="0" smtClean="0">
                <a:solidFill>
                  <a:srgbClr val="C00000"/>
                </a:solidFill>
              </a:rPr>
              <a:t>здоровой реакции</a:t>
            </a:r>
            <a:r>
              <a:rPr lang="ru-RU" dirty="0" smtClean="0"/>
              <a:t>, которая проявляется в искреннем интересе к названной версии и попытке разобраться, что она означает, и почему диагносты пришли именно к ней (при этом клиент разбирается в точке зрения, но не обязательно соглашается с ней), </a:t>
            </a:r>
            <a:r>
              <a:rPr lang="ru-RU" b="1" dirty="0" smtClean="0">
                <a:solidFill>
                  <a:srgbClr val="C00000"/>
                </a:solidFill>
              </a:rPr>
              <a:t>защитная реакция </a:t>
            </a:r>
            <a:r>
              <a:rPr lang="ru-RU" dirty="0" smtClean="0"/>
              <a:t>выражается в стремлении сохранить статус-кво, т.е. игнорировать, обесценивать, либо отрицать информацию, которая может поставить под угрозу предпочитаемую клиентом версию. </a:t>
            </a:r>
          </a:p>
          <a:p>
            <a:pPr marL="274320" indent="-274320" fontAlgn="auto">
              <a:spcAft>
                <a:spcPts val="0"/>
              </a:spcAft>
              <a:buClr>
                <a:schemeClr val="accent3"/>
              </a:buClr>
              <a:buFont typeface="Wingdings 2"/>
              <a:buChar char=""/>
              <a:defRPr/>
            </a:pPr>
            <a:r>
              <a:rPr lang="ru-RU" dirty="0" smtClean="0"/>
              <a:t>Складывается </a:t>
            </a:r>
            <a:r>
              <a:rPr lang="ru-RU" b="1" dirty="0" smtClean="0">
                <a:solidFill>
                  <a:srgbClr val="C00000"/>
                </a:solidFill>
              </a:rPr>
              <a:t>парадоксальная ситуация</a:t>
            </a:r>
            <a:r>
              <a:rPr lang="ru-RU" dirty="0" smtClean="0"/>
              <a:t> – клиент потратил время и силы на диагностику, чтобы (как казалось ему и диагносту) получить адекватное представление о себе, но при этом мнение диагноста отвергается, и клиент пытается сохранить в неприкосновенности то убеждение, с которым он пришел.</a:t>
            </a:r>
          </a:p>
          <a:p>
            <a:pPr marL="274320" indent="-274320" fontAlgn="auto">
              <a:spcAft>
                <a:spcPts val="0"/>
              </a:spcAft>
              <a:buClr>
                <a:schemeClr val="accent3"/>
              </a:buClr>
              <a:buFont typeface="Wingdings 2"/>
              <a:buNone/>
              <a:defRPr/>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0"/>
            <a:ext cx="8229600" cy="642938"/>
          </a:xfrm>
        </p:spPr>
        <p:txBody>
          <a:bodyPr>
            <a:normAutofit fontScale="90000"/>
          </a:bodyPr>
          <a:lstStyle/>
          <a:p>
            <a:pPr algn="ctr" fontAlgn="auto">
              <a:spcAft>
                <a:spcPts val="0"/>
              </a:spcAft>
              <a:defRPr/>
            </a:pPr>
            <a:r>
              <a:rPr lang="ru-RU" dirty="0" smtClean="0"/>
              <a:t>Причины внутреннего конфликта</a:t>
            </a:r>
            <a:endParaRPr lang="ru-RU" dirty="0"/>
          </a:p>
        </p:txBody>
      </p:sp>
      <p:sp>
        <p:nvSpPr>
          <p:cNvPr id="3" name="Содержимое 2"/>
          <p:cNvSpPr>
            <a:spLocks noGrp="1"/>
          </p:cNvSpPr>
          <p:nvPr>
            <p:ph idx="1"/>
          </p:nvPr>
        </p:nvSpPr>
        <p:spPr>
          <a:xfrm>
            <a:off x="251520" y="548681"/>
            <a:ext cx="8749604" cy="6480720"/>
          </a:xfrm>
        </p:spPr>
        <p:txBody>
          <a:bodyPr>
            <a:normAutofit fontScale="85000" lnSpcReduction="20000"/>
          </a:bodyPr>
          <a:lstStyle/>
          <a:p>
            <a:pPr marL="274320" indent="-274320" fontAlgn="auto">
              <a:spcAft>
                <a:spcPts val="0"/>
              </a:spcAft>
              <a:buClr>
                <a:schemeClr val="accent3"/>
              </a:buClr>
              <a:buFont typeface="Wingdings 2"/>
              <a:buChar char=""/>
              <a:defRPr/>
            </a:pPr>
            <a:r>
              <a:rPr lang="ru-RU" dirty="0" smtClean="0"/>
              <a:t>Если у клиента на диагностике возникает внутренний конфликт, он, как правило, является следствием противоположного действия 2 групп факторов. Задачи этих групп можно обозначить так:</a:t>
            </a:r>
          </a:p>
          <a:p>
            <a:pPr marL="640080" lvl="1" indent="-246888" fontAlgn="auto">
              <a:spcAft>
                <a:spcPts val="0"/>
              </a:spcAft>
              <a:buFont typeface="Wingdings 2"/>
              <a:buChar char=""/>
              <a:defRPr/>
            </a:pPr>
            <a:r>
              <a:rPr lang="ru-RU" dirty="0"/>
              <a:t>Обрести внутреннюю свободу и силу, освободившись от ограничивающих убеждений.</a:t>
            </a:r>
          </a:p>
          <a:p>
            <a:pPr marL="640080" lvl="1" indent="-246888" fontAlgn="auto">
              <a:spcAft>
                <a:spcPts val="0"/>
              </a:spcAft>
              <a:buFont typeface="Wingdings 2"/>
              <a:buChar char=""/>
              <a:defRPr/>
            </a:pPr>
            <a:r>
              <a:rPr lang="ru-RU" dirty="0" smtClean="0"/>
              <a:t>Сохранить неизменными иллюзии и безопасность, создаваемые убеждениями клиента, т.к. он УЖЕ так живет и более менее адаптирован к этой жизни;</a:t>
            </a:r>
          </a:p>
          <a:p>
            <a:pPr marL="274320" indent="-274320" fontAlgn="auto">
              <a:spcAft>
                <a:spcPts val="0"/>
              </a:spcAft>
              <a:buClr>
                <a:schemeClr val="accent3"/>
              </a:buClr>
              <a:buFont typeface="Wingdings 2"/>
              <a:buChar char=""/>
              <a:defRPr/>
            </a:pPr>
            <a:r>
              <a:rPr lang="ru-RU" dirty="0" smtClean="0"/>
              <a:t>Человек </a:t>
            </a:r>
            <a:r>
              <a:rPr lang="ru-RU" b="1" dirty="0" smtClean="0">
                <a:solidFill>
                  <a:srgbClr val="C00000"/>
                </a:solidFill>
              </a:rPr>
              <a:t>сознательно</a:t>
            </a:r>
            <a:r>
              <a:rPr lang="ru-RU" b="1" dirty="0" smtClean="0"/>
              <a:t> стремится к изменениям, к адекватной ориентировке в окружающем мире</a:t>
            </a:r>
            <a:r>
              <a:rPr lang="ru-RU" dirty="0" smtClean="0"/>
              <a:t>, но </a:t>
            </a:r>
            <a:r>
              <a:rPr lang="ru-RU" b="1" dirty="0" smtClean="0">
                <a:solidFill>
                  <a:srgbClr val="C00000"/>
                </a:solidFill>
              </a:rPr>
              <a:t>бессознательно</a:t>
            </a:r>
            <a:r>
              <a:rPr lang="ru-RU" b="1" dirty="0" smtClean="0"/>
              <a:t> упорно держится за старые способы реагирования, старается сохранить все как есть </a:t>
            </a:r>
            <a:r>
              <a:rPr lang="ru-RU" dirty="0" smtClean="0"/>
              <a:t>(ведь именно прежний способ реагирования  позволил ему совладать с какой-то из критических жизненных ситуаций). Конфликт этих стремлений вселяет в человека неуверенность, тревогу, плохое самочувствие, слабость и пр. Для перехода к новой устойчивой модели поведения нужно </a:t>
            </a:r>
            <a:r>
              <a:rPr lang="ru-RU" b="1" dirty="0" smtClean="0">
                <a:solidFill>
                  <a:srgbClr val="C00000"/>
                </a:solidFill>
              </a:rPr>
              <a:t>не менее месяца нового мышления </a:t>
            </a:r>
            <a:r>
              <a:rPr lang="ru-RU" dirty="0" smtClean="0"/>
              <a:t>(см. например, Норбеков). При этом новое мышление должно признаваться самим человеком </a:t>
            </a:r>
            <a:r>
              <a:rPr lang="ru-RU" b="1" dirty="0" smtClean="0">
                <a:solidFill>
                  <a:srgbClr val="C00000"/>
                </a:solidFill>
              </a:rPr>
              <a:t>хорошим, полезным, правильным и безопасным</a:t>
            </a:r>
            <a:r>
              <a:rPr lang="ru-RU" dirty="0" smtClean="0"/>
              <a:t>, открывающим новые перспективы роста, развития или продвижения (в любой интересующей конкретного человека области).</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0"/>
            <a:ext cx="8229600" cy="642938"/>
          </a:xfrm>
        </p:spPr>
        <p:txBody>
          <a:bodyPr>
            <a:normAutofit fontScale="90000"/>
          </a:bodyPr>
          <a:lstStyle/>
          <a:p>
            <a:pPr algn="ctr" fontAlgn="auto">
              <a:spcAft>
                <a:spcPts val="0"/>
              </a:spcAft>
              <a:defRPr/>
            </a:pPr>
            <a:r>
              <a:rPr lang="ru-RU" dirty="0" smtClean="0"/>
              <a:t>Сопротивления</a:t>
            </a:r>
            <a:endParaRPr lang="ru-RU" dirty="0"/>
          </a:p>
        </p:txBody>
      </p:sp>
      <p:sp>
        <p:nvSpPr>
          <p:cNvPr id="9219" name="Содержимое 2"/>
          <p:cNvSpPr>
            <a:spLocks noGrp="1"/>
          </p:cNvSpPr>
          <p:nvPr>
            <p:ph idx="1"/>
          </p:nvPr>
        </p:nvSpPr>
        <p:spPr>
          <a:xfrm>
            <a:off x="214313" y="714375"/>
            <a:ext cx="8715375" cy="6143625"/>
          </a:xfrm>
        </p:spPr>
        <p:txBody>
          <a:bodyPr/>
          <a:lstStyle/>
          <a:p>
            <a:r>
              <a:rPr lang="ru-RU" smtClean="0"/>
              <a:t>В нашей работе диагностов действие наработанных ограничивающих убеждений будем  называть «сопротивлениями», вслед за классиками психоанализа Фрейдом и Хорни (все, что затрудняет работу изнутри они называли сопротивлениями).</a:t>
            </a:r>
          </a:p>
          <a:p>
            <a:endParaRPr lang="ru-RU"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a:xfrm>
            <a:off x="0" y="0"/>
            <a:ext cx="9144000" cy="642938"/>
          </a:xfrm>
        </p:spPr>
        <p:txBody>
          <a:bodyPr/>
          <a:lstStyle/>
          <a:p>
            <a:pPr algn="ctr"/>
            <a:r>
              <a:rPr lang="ru-RU" sz="4200" smtClean="0"/>
              <a:t>Причины сопротивлений версии ТИМа</a:t>
            </a:r>
          </a:p>
        </p:txBody>
      </p:sp>
      <p:sp>
        <p:nvSpPr>
          <p:cNvPr id="3" name="Содержимое 2"/>
          <p:cNvSpPr>
            <a:spLocks noGrp="1"/>
          </p:cNvSpPr>
          <p:nvPr>
            <p:ph idx="1"/>
          </p:nvPr>
        </p:nvSpPr>
        <p:spPr>
          <a:xfrm>
            <a:off x="214313" y="714375"/>
            <a:ext cx="8715375" cy="6143625"/>
          </a:xfrm>
        </p:spPr>
        <p:txBody>
          <a:bodyPr>
            <a:normAutofit fontScale="92500" lnSpcReduction="20000"/>
          </a:bodyPr>
          <a:lstStyle/>
          <a:p>
            <a:pPr marL="640080" lvl="1" indent="-246888" fontAlgn="auto">
              <a:spcAft>
                <a:spcPts val="0"/>
              </a:spcAft>
              <a:buFont typeface="Wingdings 2"/>
              <a:buChar char=""/>
              <a:defRPr/>
            </a:pPr>
            <a:r>
              <a:rPr lang="ru-RU" dirty="0" smtClean="0"/>
              <a:t>Возможный конфликт с </a:t>
            </a:r>
            <a:r>
              <a:rPr lang="ru-RU" dirty="0" err="1" smtClean="0"/>
              <a:t>гендерной</a:t>
            </a:r>
            <a:r>
              <a:rPr lang="ru-RU" dirty="0" smtClean="0"/>
              <a:t> идентичностью (социальная роль пола и типа должны совпадать)</a:t>
            </a:r>
          </a:p>
          <a:p>
            <a:pPr marL="640080" lvl="1" indent="-246888" fontAlgn="auto">
              <a:spcAft>
                <a:spcPts val="0"/>
              </a:spcAft>
              <a:buFont typeface="Wingdings 2"/>
              <a:buChar char=""/>
              <a:defRPr/>
            </a:pPr>
            <a:r>
              <a:rPr lang="ru-RU" dirty="0" smtClean="0"/>
              <a:t>Возможный конфликт детско-родительских семейных сценариев (культивируемая в семье роль ребенка должна соответствовать </a:t>
            </a:r>
            <a:r>
              <a:rPr lang="ru-RU" dirty="0" err="1" smtClean="0"/>
              <a:t>ТИМу</a:t>
            </a:r>
            <a:r>
              <a:rPr lang="ru-RU" dirty="0" smtClean="0"/>
              <a:t>)</a:t>
            </a:r>
          </a:p>
          <a:p>
            <a:pPr marL="640080" lvl="1" indent="-246888" fontAlgn="auto">
              <a:spcAft>
                <a:spcPts val="0"/>
              </a:spcAft>
              <a:buFont typeface="Wingdings 2"/>
              <a:buChar char=""/>
              <a:defRPr/>
            </a:pPr>
            <a:r>
              <a:rPr lang="ru-RU" dirty="0" smtClean="0"/>
              <a:t>Возможный конфликт с окружением (“неподходящий” ТИМ угрожает разрушить дружеские отношения, отношения с представителей противоположного пола)</a:t>
            </a:r>
          </a:p>
          <a:p>
            <a:pPr marL="640080" lvl="1" indent="-246888" fontAlgn="auto">
              <a:spcAft>
                <a:spcPts val="0"/>
              </a:spcAft>
              <a:buFont typeface="Wingdings 2"/>
              <a:buChar char=""/>
              <a:defRPr/>
            </a:pPr>
            <a:r>
              <a:rPr lang="ru-RU" dirty="0" smtClean="0"/>
              <a:t>Возможный конфликт с профессиональным окружением (“неподходящий” ТИМ ставит под сомнение адекватность выбранного профессионального пути и возможность достижения успеха)</a:t>
            </a:r>
          </a:p>
          <a:p>
            <a:pPr marL="274320" indent="-274320" fontAlgn="auto">
              <a:spcAft>
                <a:spcPts val="0"/>
              </a:spcAft>
              <a:buClr>
                <a:schemeClr val="accent3"/>
              </a:buClr>
              <a:buFont typeface="Wingdings 2"/>
              <a:buChar char=""/>
              <a:defRPr/>
            </a:pPr>
            <a:endParaRPr lang="ru-RU" dirty="0" smtClean="0"/>
          </a:p>
          <a:p>
            <a:pPr marL="274320" indent="-274320" fontAlgn="auto">
              <a:spcAft>
                <a:spcPts val="0"/>
              </a:spcAft>
              <a:buClr>
                <a:schemeClr val="accent3"/>
              </a:buClr>
              <a:buFont typeface="Wingdings 2"/>
              <a:buNone/>
              <a:defRPr/>
            </a:pPr>
            <a:r>
              <a:rPr lang="ru-RU" dirty="0" smtClean="0"/>
              <a:t>Таким образом, практически </a:t>
            </a:r>
            <a:r>
              <a:rPr lang="ru-RU" b="1" dirty="0" smtClean="0">
                <a:solidFill>
                  <a:srgbClr val="C00000"/>
                </a:solidFill>
              </a:rPr>
              <a:t>любые действия </a:t>
            </a:r>
            <a:r>
              <a:rPr lang="ru-RU" dirty="0" smtClean="0"/>
              <a:t>консультанта, которые направлены на выявление истинной версии типа, в том числе – сама диагностика, могут бессознательно восприниматься клиентом как </a:t>
            </a:r>
            <a:r>
              <a:rPr lang="ru-RU" b="1" dirty="0">
                <a:solidFill>
                  <a:srgbClr val="C00000"/>
                </a:solidFill>
              </a:rPr>
              <a:t>посягательство</a:t>
            </a:r>
            <a:r>
              <a:rPr lang="ru-RU" dirty="0" smtClean="0"/>
              <a:t> на его стабильность и успешность в этой жизни и встречаться </a:t>
            </a:r>
            <a:r>
              <a:rPr lang="ru-RU" b="1" dirty="0" smtClean="0">
                <a:solidFill>
                  <a:srgbClr val="C00000"/>
                </a:solidFill>
              </a:rPr>
              <a:t>не интересом</a:t>
            </a:r>
            <a:r>
              <a:rPr lang="ru-RU" dirty="0" smtClean="0"/>
              <a:t>, а </a:t>
            </a:r>
            <a:r>
              <a:rPr lang="ru-RU" b="1" dirty="0" smtClean="0">
                <a:solidFill>
                  <a:srgbClr val="C00000"/>
                </a:solidFill>
              </a:rPr>
              <a:t>сопротивлением</a:t>
            </a:r>
            <a:r>
              <a:rPr lang="ru-RU" dirty="0" smtClean="0"/>
              <a:t>.</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box(in)">
                                      <p:cBhvr>
                                        <p:cTn id="3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401</TotalTime>
  <Words>3224</Words>
  <Application>Microsoft Office PowerPoint</Application>
  <PresentationFormat>On-screen Show (4:3)</PresentationFormat>
  <Paragraphs>179</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Constantia</vt:lpstr>
      <vt:lpstr>Times New Roman</vt:lpstr>
      <vt:lpstr>Wingdings</vt:lpstr>
      <vt:lpstr>Wingdings 2</vt:lpstr>
      <vt:lpstr>Поток</vt:lpstr>
      <vt:lpstr>Работа с сопротивлениями клиентов на соционической диагностике в стиле коучинг</vt:lpstr>
      <vt:lpstr>Актуальность проблемы</vt:lpstr>
      <vt:lpstr>Основные понятия-1:</vt:lpstr>
      <vt:lpstr>Основные понятия-2:</vt:lpstr>
      <vt:lpstr>Основные свойства коучинговой среды:</vt:lpstr>
      <vt:lpstr>“Парадоксальность” защит</vt:lpstr>
      <vt:lpstr>Причины внутреннего конфликта</vt:lpstr>
      <vt:lpstr>Сопротивления</vt:lpstr>
      <vt:lpstr>Причины сопротивлений версии ТИМа</vt:lpstr>
      <vt:lpstr>Профессиональная позиция диагноста1</vt:lpstr>
      <vt:lpstr>Профессиональная позиция диагноста2</vt:lpstr>
      <vt:lpstr>Профессиональная позиция диагноста3</vt:lpstr>
      <vt:lpstr>Профессиональная позиция диагноста4</vt:lpstr>
      <vt:lpstr>Сила Я</vt:lpstr>
      <vt:lpstr>Сложности работы с сопротивлениями1</vt:lpstr>
      <vt:lpstr>Сложности работы с сопротивлениями2</vt:lpstr>
      <vt:lpstr>Способы проявления сопротивлений</vt:lpstr>
      <vt:lpstr>Защитные эмоциональные реакции</vt:lpstr>
      <vt:lpstr>Возможные негативные последствия для диагноста и клиента</vt:lpstr>
      <vt:lpstr>Технология работы с защитами #1</vt:lpstr>
      <vt:lpstr>Технология работы с защитами #2</vt:lpstr>
      <vt:lpstr>Технология работы с защитами #3</vt:lpstr>
      <vt:lpstr>Технология работы с защитами #4</vt:lpstr>
      <vt:lpstr>Технология работы с защитами #5</vt:lpstr>
      <vt:lpstr>Технология работы с защитами #6</vt:lpstr>
      <vt:lpstr>Технология работы с защитами #7</vt:lpstr>
      <vt:lpstr>Технология работы с защитами #8</vt:lpstr>
      <vt:lpstr>Заключение</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Работа с сопротивлениями клиентов</dc:title>
  <dc:creator>admin</dc:creator>
  <cp:lastModifiedBy>Olga Tangemann</cp:lastModifiedBy>
  <cp:revision>29</cp:revision>
  <dcterms:created xsi:type="dcterms:W3CDTF">2010-09-29T04:50:23Z</dcterms:created>
  <dcterms:modified xsi:type="dcterms:W3CDTF">2015-05-23T10:58:15Z</dcterms:modified>
</cp:coreProperties>
</file>